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5143500" type="screen16x9"/>
  <p:notesSz cx="6858000" cy="9144000"/>
  <p:embeddedFontLst>
    <p:embeddedFont>
      <p:font typeface="Lato" panose="020F0502020204030203" pitchFamily="34" charset="0"/>
      <p:regular r:id="rId30"/>
      <p:bold r:id="rId31"/>
      <p:italic r:id="rId32"/>
      <p:boldItalic r:id="rId33"/>
    </p:embeddedFont>
    <p:embeddedFont>
      <p:font typeface="Proxima Nova" panose="02000506030000020004" pitchFamily="2" charset="0"/>
      <p:regular r:id="rId34"/>
      <p:bold r:id="rId35"/>
      <p:italic r:id="rId36"/>
      <p:boldItalic r:id="rId37"/>
    </p:embeddedFont>
    <p:embeddedFont>
      <p:font typeface="Raleway" pitchFamily="2" charset="77"/>
      <p:regular r:id="rId38"/>
      <p:bold r:id="rId39"/>
      <p:italic r:id="rId40"/>
      <p:boldItalic r:id="rId41"/>
    </p:embeddedFont>
    <p:embeddedFont>
      <p:font typeface="Roboto" panose="020000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23"/>
    <p:restoredTop sz="83810"/>
  </p:normalViewPr>
  <p:slideViewPr>
    <p:cSldViewPr snapToGrid="0">
      <p:cViewPr varScale="1">
        <p:scale>
          <a:sx n="142" d="100"/>
          <a:sy n="142" d="100"/>
        </p:scale>
        <p:origin x="1304"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6f1dbc7249_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6f1dbc7249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738086e4fb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738086e4f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2bb8a3f5d8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2bb8a3f5d8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machine learning codes have been uploaded to our github repository.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2bb8a3f5d8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2bb8a3f5d8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Carlos broke down customer segments for us.  Let learn more about it with him.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7a1e87b6e1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7a1e87b6e1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First, we wanted to know how many total memberships were in each category. This was important to us to because we wanted to know the total number of memberships that </a:t>
            </a:r>
            <a:r>
              <a:rPr lang="en-GB">
                <a:solidFill>
                  <a:schemeClr val="dk1"/>
                </a:solidFill>
              </a:rPr>
              <a:t>this data set consisted of. </a:t>
            </a:r>
            <a:endParaRPr/>
          </a:p>
          <a:p>
            <a:pPr marL="0" lvl="0" indent="0" algn="l" rtl="0">
              <a:spcBef>
                <a:spcPts val="0"/>
              </a:spcBef>
              <a:spcAft>
                <a:spcPts val="0"/>
              </a:spcAft>
              <a:buNone/>
            </a:pPr>
            <a:endParaRPr/>
          </a:p>
          <a:p>
            <a:pPr marL="0" lvl="0" indent="0" algn="l" rtl="0">
              <a:spcBef>
                <a:spcPts val="0"/>
              </a:spcBef>
              <a:spcAft>
                <a:spcPts val="0"/>
              </a:spcAft>
              <a:buNone/>
            </a:pPr>
            <a:r>
              <a:rPr lang="en-GB"/>
              <a:t>This was accomplished by taking the sum of the total memberships and dividing it by the number of different types of memberships.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8252dc4_0_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decided it was important to see what the customer demographics were so we can determine which segment to target </a:t>
            </a:r>
            <a:endParaRPr/>
          </a:p>
          <a:p>
            <a:pPr marL="0" lvl="0" indent="0" algn="l" rtl="0">
              <a:spcBef>
                <a:spcPts val="0"/>
              </a:spcBef>
              <a:spcAft>
                <a:spcPts val="0"/>
              </a:spcAft>
              <a:buNone/>
            </a:pPr>
            <a:endParaRPr/>
          </a:p>
          <a:p>
            <a:pPr marL="0" lvl="0" indent="0" algn="l" rtl="0">
              <a:spcBef>
                <a:spcPts val="0"/>
              </a:spcBef>
              <a:spcAft>
                <a:spcPts val="0"/>
              </a:spcAft>
              <a:buNone/>
            </a:pPr>
            <a:r>
              <a:rPr lang="en-GB"/>
              <a:t>We addressed this problem by creating several pie charts. We decided on this type of visual because it helped organize and show the data as a percentage of a whole as well as </a:t>
            </a:r>
            <a:r>
              <a:rPr lang="en-GB" sz="1200">
                <a:solidFill>
                  <a:srgbClr val="333333"/>
                </a:solidFill>
              </a:rPr>
              <a:t>helped us compare the relationship between different dimensions. In this case, we used </a:t>
            </a:r>
            <a:r>
              <a:rPr lang="en-GB">
                <a:solidFill>
                  <a:schemeClr val="dk1"/>
                </a:solidFill>
              </a:rPr>
              <a:t>Gender and Avg. Income </a:t>
            </a:r>
            <a:r>
              <a:rPr lang="en-GB" sz="1200">
                <a:solidFill>
                  <a:srgbClr val="333333"/>
                </a:solidFill>
              </a:rPr>
              <a:t>within the specific contexts of States. </a:t>
            </a:r>
            <a:endParaRPr sz="1200">
              <a:solidFill>
                <a:srgbClr val="333333"/>
              </a:solidFill>
            </a:endParaRPr>
          </a:p>
          <a:p>
            <a:pPr marL="0" lvl="0" indent="0" algn="l" rtl="0">
              <a:spcBef>
                <a:spcPts val="0"/>
              </a:spcBef>
              <a:spcAft>
                <a:spcPts val="0"/>
              </a:spcAft>
              <a:buNone/>
            </a:pPr>
            <a:endParaRPr sz="1200">
              <a:solidFill>
                <a:srgbClr val="333333"/>
              </a:solidFill>
            </a:endParaRPr>
          </a:p>
          <a:p>
            <a:pPr marL="0" lvl="0" indent="0" algn="l" rtl="0">
              <a:spcBef>
                <a:spcPts val="0"/>
              </a:spcBef>
              <a:spcAft>
                <a:spcPts val="0"/>
              </a:spcAft>
              <a:buNone/>
            </a:pPr>
            <a:r>
              <a:rPr lang="en-GB" sz="1200">
                <a:solidFill>
                  <a:srgbClr val="333333"/>
                </a:solidFill>
              </a:rPr>
              <a:t>With the filters that were implemented, this led to us finding out which groups were overrepresented and underrepresented. </a:t>
            </a:r>
            <a:endParaRPr sz="1200">
              <a:solidFill>
                <a:srgbClr val="333333"/>
              </a:solidFill>
            </a:endParaRPr>
          </a:p>
          <a:p>
            <a:pPr marL="0" lvl="0" indent="0" algn="l" rtl="0">
              <a:spcBef>
                <a:spcPts val="0"/>
              </a:spcBef>
              <a:spcAft>
                <a:spcPts val="0"/>
              </a:spcAft>
              <a:buNone/>
            </a:pPr>
            <a:endParaRPr sz="1200">
              <a:solidFill>
                <a:srgbClr val="333333"/>
              </a:solidFill>
            </a:endParaRPr>
          </a:p>
          <a:p>
            <a:pPr marL="0" lvl="0" indent="0" algn="l" rtl="0">
              <a:spcBef>
                <a:spcPts val="0"/>
              </a:spcBef>
              <a:spcAft>
                <a:spcPts val="0"/>
              </a:spcAft>
              <a:buNone/>
            </a:pPr>
            <a:endParaRPr sz="1200">
              <a:solidFill>
                <a:srgbClr val="333333"/>
              </a:solidFill>
            </a:endParaRPr>
          </a:p>
          <a:p>
            <a:pPr marL="0" lvl="0" indent="0" algn="l" rtl="0">
              <a:spcBef>
                <a:spcPts val="0"/>
              </a:spcBef>
              <a:spcAft>
                <a:spcPts val="0"/>
              </a:spcAft>
              <a:buNone/>
            </a:pPr>
            <a:endParaRPr sz="1200">
              <a:solidFill>
                <a:srgbClr val="333333"/>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7795a3b846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7795a3b84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After discovering who made up our demographics, we decided it was important to find out where they shop so we can target that segment. </a:t>
            </a:r>
            <a:endParaRPr/>
          </a:p>
          <a:p>
            <a:pPr marL="0" lvl="0" indent="0" algn="l" rtl="0">
              <a:spcBef>
                <a:spcPts val="0"/>
              </a:spcBef>
              <a:spcAft>
                <a:spcPts val="0"/>
              </a:spcAft>
              <a:buNone/>
            </a:pPr>
            <a:endParaRPr/>
          </a:p>
          <a:p>
            <a:pPr marL="0" lvl="0" indent="0" algn="l" rtl="0">
              <a:spcBef>
                <a:spcPts val="0"/>
              </a:spcBef>
              <a:spcAft>
                <a:spcPts val="0"/>
              </a:spcAft>
              <a:buNone/>
            </a:pPr>
            <a:r>
              <a:rPr lang="en-GB"/>
              <a:t>We tackled this question by creating a bar graph showing where these customers shop based on their membership status and gender. </a:t>
            </a:r>
            <a:endParaRPr/>
          </a:p>
          <a:p>
            <a:pPr marL="0" lvl="0" indent="0" algn="l" rtl="0">
              <a:spcBef>
                <a:spcPts val="0"/>
              </a:spcBef>
              <a:spcAft>
                <a:spcPts val="0"/>
              </a:spcAft>
              <a:buNone/>
            </a:pPr>
            <a:endParaRPr/>
          </a:p>
          <a:p>
            <a:pPr marL="0" lvl="0" indent="0" algn="l" rtl="0">
              <a:spcBef>
                <a:spcPts val="0"/>
              </a:spcBef>
              <a:spcAft>
                <a:spcPts val="0"/>
              </a:spcAft>
              <a:buNone/>
            </a:pPr>
            <a:r>
              <a:rPr lang="en-GB"/>
              <a:t>We also filtered out the data to include all states and all avg. incomes. </a:t>
            </a:r>
            <a:endParaRPr/>
          </a:p>
          <a:p>
            <a:pPr marL="0" lvl="0" indent="0" algn="l" rtl="0">
              <a:spcBef>
                <a:spcPts val="0"/>
              </a:spcBef>
              <a:spcAft>
                <a:spcPts val="0"/>
              </a:spcAft>
              <a:buNone/>
            </a:pPr>
            <a:endParaRPr/>
          </a:p>
          <a:p>
            <a:pPr marL="0" lvl="0" indent="0" algn="l" rtl="0">
              <a:spcBef>
                <a:spcPts val="0"/>
              </a:spcBef>
              <a:spcAft>
                <a:spcPts val="0"/>
              </a:spcAft>
              <a:buNone/>
            </a:pPr>
            <a:r>
              <a:rPr lang="en-GB"/>
              <a:t>While the graph was being assembled, we discovered that the majority of customers, regardless of gender, avg. income, or member status, shopped mostly at “Supermarkets”. </a:t>
            </a:r>
            <a:endParaRPr/>
          </a:p>
          <a:p>
            <a:pPr marL="0" lvl="0" indent="0" algn="l" rtl="0">
              <a:spcBef>
                <a:spcPts val="0"/>
              </a:spcBef>
              <a:spcAft>
                <a:spcPts val="0"/>
              </a:spcAft>
              <a:buNone/>
            </a:pPr>
            <a:endParaRPr/>
          </a:p>
          <a:p>
            <a:pPr marL="0" lvl="0" indent="0" algn="l" rtl="0">
              <a:spcBef>
                <a:spcPts val="0"/>
              </a:spcBef>
              <a:spcAft>
                <a:spcPts val="0"/>
              </a:spcAft>
              <a:buNone/>
            </a:pPr>
            <a:r>
              <a:rPr lang="en-GB"/>
              <a:t>This led us to the next part of the visual analysis</a:t>
            </a:r>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2bb8a3f5d8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2bb8a3f5d8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Additionally, we used tableau to visualize the inside factors of  media cost, promotion and store sales. Hilda will explain more details for us today.</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738086e4fb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738086e4f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a:t>As it shows on this Media Cost by Store Type graph, “Supermarket” is the priciest type of store, which coincide with the prior chart where more customers shop. </a:t>
            </a:r>
            <a:endParaRPr/>
          </a:p>
          <a:p>
            <a:pPr marL="0" lvl="0" indent="0" algn="l" rtl="0">
              <a:lnSpc>
                <a:spcPct val="115000"/>
              </a:lnSpc>
              <a:spcBef>
                <a:spcPts val="1200"/>
              </a:spcBef>
              <a:spcAft>
                <a:spcPts val="0"/>
              </a:spcAft>
              <a:buClr>
                <a:schemeClr val="dk1"/>
              </a:buClr>
              <a:buSzPts val="1100"/>
              <a:buFont typeface="Arial"/>
              <a:buNone/>
            </a:pPr>
            <a:endParaRPr/>
          </a:p>
          <a:p>
            <a:pPr marL="0" lvl="0" indent="0" algn="l" rtl="0">
              <a:spcBef>
                <a:spcPts val="120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78bef6c29f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78bef6c29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a:t>There is total 49 promotions, however on this graph I am showing the highest costly promotions. Filter by store type to show.</a:t>
            </a:r>
            <a:endParaRPr/>
          </a:p>
          <a:p>
            <a:pPr marL="0" lvl="0" indent="0" algn="l" rtl="0">
              <a:spcBef>
                <a:spcPts val="120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6f1dbc724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6f1dbc724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78bef6c29f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78bef6c29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a:t>Top Promotions, Weekend Markdown is the most profitable. However, it varies by store type. Filter and how.</a:t>
            </a:r>
            <a:endParaRPr/>
          </a:p>
          <a:p>
            <a:pPr marL="0" lvl="0" indent="0" algn="l" rtl="0">
              <a:lnSpc>
                <a:spcPct val="115000"/>
              </a:lnSpc>
              <a:spcBef>
                <a:spcPts val="1200"/>
              </a:spcBef>
              <a:spcAft>
                <a:spcPts val="120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78bef6c29f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178bef6c29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a:t>This visualization shows the media cost and sales results by Food Department, as we can see Produce is the one with the highest cost of media but also it has a high impact on sales. Show Frozen foods and Household bars the promotion could be costly but different impact on sales.</a:t>
            </a:r>
            <a:endParaRPr/>
          </a:p>
          <a:p>
            <a:pPr marL="0" lvl="0" indent="0" algn="l" rtl="0">
              <a:spcBef>
                <a:spcPts val="120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78bef6c29f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78bef6c29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a:t>What are the total sales by media type? As this graph shows, “Daily paper, radio” has the highest sales, followed by “Daily Paper. Media type could be more cost efficient combined then buying it individually with still good sales results.</a:t>
            </a:r>
            <a:endParaRPr/>
          </a:p>
          <a:p>
            <a:pPr marL="0" lvl="0" indent="0" algn="l" rtl="0">
              <a:lnSpc>
                <a:spcPct val="115000"/>
              </a:lnSpc>
              <a:spcBef>
                <a:spcPts val="1200"/>
              </a:spcBef>
              <a:spcAft>
                <a:spcPts val="0"/>
              </a:spcAft>
              <a:buClr>
                <a:schemeClr val="dk1"/>
              </a:buClr>
              <a:buSzPts val="1100"/>
              <a:buFont typeface="Arial"/>
              <a:buNone/>
            </a:pPr>
            <a:endParaRPr/>
          </a:p>
          <a:p>
            <a:pPr marL="0" lvl="0" indent="0" algn="l" rtl="0">
              <a:spcBef>
                <a:spcPts val="120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78bef6c29f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78bef6c29f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a:t>Additionally, we have the City and State Sales results by Store type. Filter and show.</a:t>
            </a:r>
            <a:endParaRPr/>
          </a:p>
          <a:p>
            <a:pPr marL="0" lvl="0" indent="0" algn="l" rtl="0">
              <a:spcBef>
                <a:spcPts val="120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12bb8a3f5d8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12bb8a3f5d8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analyses results are shown on our webpage too. </a:t>
            </a:r>
            <a:br>
              <a:rPr lang="en-GB"/>
            </a:br>
            <a:r>
              <a:rPr lang="en-GB"/>
              <a:t>Please refer to the link that we send on the chat to get more information.</a:t>
            </a:r>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2bb8a3f5d8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12bb8a3f5d8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 for your attention. </a:t>
            </a:r>
            <a:endParaRPr/>
          </a:p>
          <a:p>
            <a:pPr marL="0" lvl="0" indent="0" algn="l" rtl="0">
              <a:spcBef>
                <a:spcPts val="0"/>
              </a:spcBef>
              <a:spcAft>
                <a:spcPts val="0"/>
              </a:spcAft>
              <a:buNone/>
            </a:pPr>
            <a:r>
              <a:rPr lang="en-GB"/>
              <a:t>If you are interested in our project or have any questions or suggestions, please feel free to contact us. </a:t>
            </a:r>
            <a:endParaRPr/>
          </a:p>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f88252dc4_0_1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f88252dc4_0_1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6d543d14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6d543d14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Good evening, everyone! </a:t>
            </a:r>
            <a:br>
              <a:rPr lang="en-GB" dirty="0"/>
            </a:br>
            <a:r>
              <a:rPr lang="en-GB" dirty="0"/>
              <a:t>It’s our </a:t>
            </a:r>
            <a:r>
              <a:rPr lang="en-GB" dirty="0" err="1"/>
              <a:t>honor</a:t>
            </a:r>
            <a:r>
              <a:rPr lang="en-GB" dirty="0"/>
              <a:t> to present our final project here today.</a:t>
            </a:r>
            <a:endParaRPr dirty="0"/>
          </a:p>
          <a:p>
            <a:pPr marL="0" lvl="0" indent="0" algn="l" rtl="0">
              <a:spcBef>
                <a:spcPts val="0"/>
              </a:spcBef>
              <a:spcAft>
                <a:spcPts val="0"/>
              </a:spcAft>
              <a:buNone/>
            </a:pPr>
            <a:r>
              <a:rPr lang="en-GB" dirty="0"/>
              <a:t>Our project is about Food Mart convenience store. We created a webpage library to summarize our project.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2bb8a3f5d8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2bb8a3f5d8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data source comes from kaggle database. Stella will explain why we chose this dataset to do the analyses.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2bb8a3f5d8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2bb8a3f5d8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After filtered with the country to USA, our dataset still have almost 39K rows. </a:t>
            </a:r>
            <a:endParaRPr/>
          </a:p>
          <a:p>
            <a:pPr marL="0" lvl="0" indent="0" algn="l" rtl="0">
              <a:spcBef>
                <a:spcPts val="0"/>
              </a:spcBef>
              <a:spcAft>
                <a:spcPts val="0"/>
              </a:spcAft>
              <a:buNone/>
            </a:pPr>
            <a:r>
              <a:rPr lang="en-GB"/>
              <a:t>For computer memory saving,  let take 500 rows as an example.</a:t>
            </a:r>
            <a:br>
              <a:rPr lang="en-GB"/>
            </a:br>
            <a:r>
              <a:rPr lang="en-GB"/>
              <a:t>If you would like to check member card, we can add filter in filter search area to see the result. </a:t>
            </a:r>
            <a:br>
              <a:rPr lang="en-GB"/>
            </a:br>
            <a:r>
              <a:rPr lang="en-GB"/>
              <a:t>Also occupation, food department, store type, promotion name, media type are the categorical variables that we focused 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2bb8a3f5d8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2bb8a3f5d8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Further, we divided the original dataset into several tables. Let Berns to talk more about it.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6e481af0f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6e481af0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2bb8a3f5d8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2bb8a3f5d8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For separated tables, we discovered the feature correlations. Either for customer or the store table, features show very weak correlations between each other.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2bb8a3f5d8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2bb8a3f5d8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 we explored dataset with some machine learning to give us more insights on prediction of store sales, media cost, customer member card. </a:t>
            </a:r>
            <a:endParaRPr/>
          </a:p>
          <a:p>
            <a:pPr marL="0" lvl="0" indent="0" algn="l" rtl="0">
              <a:spcBef>
                <a:spcPts val="0"/>
              </a:spcBef>
              <a:spcAft>
                <a:spcPts val="0"/>
              </a:spcAft>
              <a:buNone/>
            </a:pPr>
            <a:r>
              <a:rPr lang="en-GB"/>
              <a:t>Gian will throw us a mind storm of his results.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55"/>
        <p:cNvGrpSpPr/>
        <p:nvPr/>
      </p:nvGrpSpPr>
      <p:grpSpPr>
        <a:xfrm>
          <a:off x="0" y="0"/>
          <a:ext cx="0" cy="0"/>
          <a:chOff x="0" y="0"/>
          <a:chExt cx="0" cy="0"/>
        </a:xfrm>
      </p:grpSpPr>
      <p:pic>
        <p:nvPicPr>
          <p:cNvPr id="56" name="Google Shape;56;p1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57" name="Google Shape;57;p1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13"/>
          <p:cNvGrpSpPr/>
          <p:nvPr/>
        </p:nvGrpSpPr>
        <p:grpSpPr>
          <a:xfrm>
            <a:off x="830392" y="1191256"/>
            <a:ext cx="745763" cy="45826"/>
            <a:chOff x="4580561" y="2589004"/>
            <a:chExt cx="1064464" cy="25200"/>
          </a:xfrm>
        </p:grpSpPr>
        <p:sp>
          <p:nvSpPr>
            <p:cNvPr id="59" name="Google Shape;59;p1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62" name="Google Shape;62;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63" name="Google Shape;63;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 name="Google Shape;65;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6" name="Google Shape;66;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7" name="Google Shape;67;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70"/>
        <p:cNvGrpSpPr/>
        <p:nvPr/>
      </p:nvGrpSpPr>
      <p:grpSpPr>
        <a:xfrm>
          <a:off x="0" y="0"/>
          <a:ext cx="0" cy="0"/>
          <a:chOff x="0" y="0"/>
          <a:chExt cx="0" cy="0"/>
        </a:xfrm>
      </p:grpSpPr>
      <p:grpSp>
        <p:nvGrpSpPr>
          <p:cNvPr id="71" name="Google Shape;71;p15"/>
          <p:cNvGrpSpPr/>
          <p:nvPr/>
        </p:nvGrpSpPr>
        <p:grpSpPr>
          <a:xfrm>
            <a:off x="830392" y="1191256"/>
            <a:ext cx="745763" cy="45826"/>
            <a:chOff x="4580561" y="2589004"/>
            <a:chExt cx="1064464" cy="25200"/>
          </a:xfrm>
        </p:grpSpPr>
        <p:sp>
          <p:nvSpPr>
            <p:cNvPr id="72" name="Google Shape;72;p1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15"/>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75" name="Google Shape;75;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76" name="Google Shape;76;p15">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 name="Google Shape;77;p15">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78" name="Google Shape;78;p15">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79" name="Google Shape;79;p15">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80"/>
        <p:cNvGrpSpPr/>
        <p:nvPr/>
      </p:nvGrpSpPr>
      <p:grpSpPr>
        <a:xfrm>
          <a:off x="0" y="0"/>
          <a:ext cx="0" cy="0"/>
          <a:chOff x="0" y="0"/>
          <a:chExt cx="0" cy="0"/>
        </a:xfrm>
      </p:grpSpPr>
      <p:pic>
        <p:nvPicPr>
          <p:cNvPr id="81" name="Google Shape;81;p16"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82" name="Google Shape;82;p1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84" name="Google Shape;84;p1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1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6" name="Google Shape;86;p1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7" name="Google Shape;87;p1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88" name="Google Shape;88;p16"/>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ody only">
  <p:cSld name="TITLE_AND_BODY_1_2">
    <p:spTree>
      <p:nvGrpSpPr>
        <p:cNvPr id="1" name="Shape 89"/>
        <p:cNvGrpSpPr/>
        <p:nvPr/>
      </p:nvGrpSpPr>
      <p:grpSpPr>
        <a:xfrm>
          <a:off x="0" y="0"/>
          <a:ext cx="0" cy="0"/>
          <a:chOff x="0" y="0"/>
          <a:chExt cx="0" cy="0"/>
        </a:xfrm>
      </p:grpSpPr>
      <p:sp>
        <p:nvSpPr>
          <p:cNvPr id="90" name="Google Shape;90;p1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92" name="Google Shape;92;p1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 name="Google Shape;93;p1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4" name="Google Shape;94;p1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1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96" name="Google Shape;96;p17"/>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hyperlink" Target="https://public.tableau.com/views/FoodMartMediaCostPromotionsandSales/Story1"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s://foodmart-app.herokuapp.com/"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4800" b="1">
                <a:solidFill>
                  <a:srgbClr val="000000"/>
                </a:solidFill>
                <a:latin typeface="Arial"/>
                <a:ea typeface="Arial"/>
                <a:cs typeface="Arial"/>
                <a:sym typeface="Arial"/>
              </a:rPr>
              <a:t>Food Mart</a:t>
            </a:r>
            <a:endParaRPr sz="4800" b="1">
              <a:solidFill>
                <a:srgbClr val="000000"/>
              </a:solidFill>
              <a:latin typeface="Arial"/>
              <a:ea typeface="Arial"/>
              <a:cs typeface="Arial"/>
              <a:sym typeface="Arial"/>
            </a:endParaRPr>
          </a:p>
          <a:p>
            <a:pPr marL="0" lvl="0" indent="0" algn="l" rtl="0">
              <a:spcBef>
                <a:spcPts val="0"/>
              </a:spcBef>
              <a:spcAft>
                <a:spcPts val="0"/>
              </a:spcAft>
              <a:buNone/>
            </a:pPr>
            <a:endParaRPr sz="1400" b="1">
              <a:solidFill>
                <a:srgbClr val="000000"/>
              </a:solidFill>
              <a:latin typeface="Arial"/>
              <a:ea typeface="Arial"/>
              <a:cs typeface="Arial"/>
              <a:sym typeface="Arial"/>
            </a:endParaRPr>
          </a:p>
          <a:p>
            <a:pPr marL="0" lvl="0" indent="0" algn="l" rtl="0">
              <a:spcBef>
                <a:spcPts val="0"/>
              </a:spcBef>
              <a:spcAft>
                <a:spcPts val="0"/>
              </a:spcAft>
              <a:buNone/>
            </a:pPr>
            <a:r>
              <a:rPr lang="en-GB" sz="1800" b="1">
                <a:solidFill>
                  <a:srgbClr val="000000"/>
                </a:solidFill>
                <a:latin typeface="Arial"/>
                <a:ea typeface="Arial"/>
                <a:cs typeface="Arial"/>
                <a:sym typeface="Arial"/>
              </a:rPr>
              <a:t>Media Cost Prediction &amp;</a:t>
            </a:r>
            <a:endParaRPr sz="1800" b="1">
              <a:solidFill>
                <a:srgbClr val="000000"/>
              </a:solidFill>
              <a:latin typeface="Arial"/>
              <a:ea typeface="Arial"/>
              <a:cs typeface="Arial"/>
              <a:sym typeface="Arial"/>
            </a:endParaRPr>
          </a:p>
          <a:p>
            <a:pPr marL="0" lvl="0" indent="0" algn="l" rtl="0">
              <a:spcBef>
                <a:spcPts val="0"/>
              </a:spcBef>
              <a:spcAft>
                <a:spcPts val="0"/>
              </a:spcAft>
              <a:buNone/>
            </a:pPr>
            <a:r>
              <a:rPr lang="en-GB" sz="1800" b="1">
                <a:solidFill>
                  <a:srgbClr val="000000"/>
                </a:solidFill>
                <a:latin typeface="Arial"/>
                <a:ea typeface="Arial"/>
                <a:cs typeface="Arial"/>
                <a:sym typeface="Arial"/>
              </a:rPr>
              <a:t>Customer Segmentation</a:t>
            </a:r>
            <a:endParaRPr sz="1800" b="1">
              <a:solidFill>
                <a:srgbClr val="000000"/>
              </a:solidFill>
              <a:latin typeface="Arial"/>
              <a:ea typeface="Arial"/>
              <a:cs typeface="Arial"/>
              <a:sym typeface="Arial"/>
            </a:endParaRPr>
          </a:p>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txBox="1">
            <a:spLocks noGrp="1"/>
          </p:cNvSpPr>
          <p:nvPr>
            <p:ph type="title"/>
          </p:nvPr>
        </p:nvSpPr>
        <p:spPr>
          <a:xfrm>
            <a:off x="727650" y="5007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t>Machine Learning Overview</a:t>
            </a:r>
            <a:endParaRPr b="1"/>
          </a:p>
        </p:txBody>
      </p:sp>
      <p:sp>
        <p:nvSpPr>
          <p:cNvPr id="197" name="Google Shape;197;p27"/>
          <p:cNvSpPr/>
          <p:nvPr/>
        </p:nvSpPr>
        <p:spPr>
          <a:xfrm>
            <a:off x="457565" y="133425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198" name="Google Shape;198;p27"/>
          <p:cNvSpPr txBox="1">
            <a:spLocks noGrp="1"/>
          </p:cNvSpPr>
          <p:nvPr>
            <p:ph type="body" idx="1"/>
          </p:nvPr>
        </p:nvSpPr>
        <p:spPr>
          <a:xfrm>
            <a:off x="948691" y="1153800"/>
            <a:ext cx="2832900" cy="10518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GB" sz="1100"/>
              <a:t>Having tested several models, RandomForest Classifier &amp; RandomForest Regression proved  the best performers for our dataset</a:t>
            </a:r>
            <a:endParaRPr sz="1100"/>
          </a:p>
        </p:txBody>
      </p:sp>
      <p:sp>
        <p:nvSpPr>
          <p:cNvPr id="199" name="Google Shape;199;p27"/>
          <p:cNvSpPr/>
          <p:nvPr/>
        </p:nvSpPr>
        <p:spPr>
          <a:xfrm>
            <a:off x="457565" y="240735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00" name="Google Shape;200;p27"/>
          <p:cNvSpPr txBox="1">
            <a:spLocks noGrp="1"/>
          </p:cNvSpPr>
          <p:nvPr>
            <p:ph type="body" idx="1"/>
          </p:nvPr>
        </p:nvSpPr>
        <p:spPr>
          <a:xfrm>
            <a:off x="948691" y="2205600"/>
            <a:ext cx="2832900" cy="1051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1100"/>
              <a:t>We explored grouping &amp; aggregating  variables in our ML models to positive effect</a:t>
            </a:r>
            <a:endParaRPr sz="1100"/>
          </a:p>
        </p:txBody>
      </p:sp>
      <p:pic>
        <p:nvPicPr>
          <p:cNvPr id="201" name="Google Shape;201;p27"/>
          <p:cNvPicPr preferRelativeResize="0"/>
          <p:nvPr/>
        </p:nvPicPr>
        <p:blipFill>
          <a:blip r:embed="rId3">
            <a:alphaModFix/>
          </a:blip>
          <a:stretch>
            <a:fillRect/>
          </a:stretch>
        </p:blipFill>
        <p:spPr>
          <a:xfrm>
            <a:off x="3943916" y="1153800"/>
            <a:ext cx="4858816" cy="2984849"/>
          </a:xfrm>
          <a:prstGeom prst="rect">
            <a:avLst/>
          </a:prstGeom>
          <a:noFill/>
          <a:ln>
            <a:noFill/>
          </a:ln>
        </p:spPr>
      </p:pic>
      <p:sp>
        <p:nvSpPr>
          <p:cNvPr id="202" name="Google Shape;202;p27"/>
          <p:cNvSpPr txBox="1"/>
          <p:nvPr/>
        </p:nvSpPr>
        <p:spPr>
          <a:xfrm>
            <a:off x="5968825" y="1724325"/>
            <a:ext cx="1974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i="1">
                <a:solidFill>
                  <a:srgbClr val="134F5C"/>
                </a:solidFill>
                <a:latin typeface="Lato"/>
                <a:ea typeface="Lato"/>
                <a:cs typeface="Lato"/>
                <a:sym typeface="Lato"/>
              </a:rPr>
              <a:t>Aggregation Example</a:t>
            </a:r>
            <a:endParaRPr b="1" i="1">
              <a:solidFill>
                <a:srgbClr val="134F5C"/>
              </a:solidFill>
              <a:latin typeface="Lato"/>
              <a:ea typeface="Lato"/>
              <a:cs typeface="Lato"/>
              <a:sym typeface="Lato"/>
            </a:endParaRPr>
          </a:p>
        </p:txBody>
      </p:sp>
      <p:sp>
        <p:nvSpPr>
          <p:cNvPr id="203" name="Google Shape;203;p27"/>
          <p:cNvSpPr/>
          <p:nvPr/>
        </p:nvSpPr>
        <p:spPr>
          <a:xfrm>
            <a:off x="457565" y="348045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04" name="Google Shape;204;p27"/>
          <p:cNvSpPr txBox="1">
            <a:spLocks noGrp="1"/>
          </p:cNvSpPr>
          <p:nvPr>
            <p:ph type="body" idx="1"/>
          </p:nvPr>
        </p:nvSpPr>
        <p:spPr>
          <a:xfrm>
            <a:off x="948691" y="3257400"/>
            <a:ext cx="2832900" cy="1051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1100"/>
              <a:t>KMeans was not viable. Our dataset refused to cluster</a:t>
            </a:r>
            <a:endParaRPr sz="1100"/>
          </a:p>
        </p:txBody>
      </p:sp>
      <p:sp>
        <p:nvSpPr>
          <p:cNvPr id="205" name="Google Shape;205;p27"/>
          <p:cNvSpPr/>
          <p:nvPr/>
        </p:nvSpPr>
        <p:spPr>
          <a:xfrm>
            <a:off x="3943968" y="1153800"/>
            <a:ext cx="4912800" cy="29850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8"/>
          <p:cNvSpPr txBox="1">
            <a:spLocks noGrp="1"/>
          </p:cNvSpPr>
          <p:nvPr>
            <p:ph type="title"/>
          </p:nvPr>
        </p:nvSpPr>
        <p:spPr>
          <a:xfrm>
            <a:off x="727650" y="5007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t>Machine Learning Findings</a:t>
            </a:r>
            <a:endParaRPr b="1"/>
          </a:p>
        </p:txBody>
      </p:sp>
      <p:sp>
        <p:nvSpPr>
          <p:cNvPr id="211" name="Google Shape;211;p28"/>
          <p:cNvSpPr/>
          <p:nvPr/>
        </p:nvSpPr>
        <p:spPr>
          <a:xfrm>
            <a:off x="457565" y="133425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212" name="Google Shape;212;p28"/>
          <p:cNvSpPr txBox="1">
            <a:spLocks noGrp="1"/>
          </p:cNvSpPr>
          <p:nvPr>
            <p:ph type="body" idx="1"/>
          </p:nvPr>
        </p:nvSpPr>
        <p:spPr>
          <a:xfrm>
            <a:off x="948700" y="1165350"/>
            <a:ext cx="2832900" cy="666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400"/>
              <a:t>The Cost of a Sales Promotion’s is strongly linked to customer demographics </a:t>
            </a:r>
            <a:endParaRPr sz="1400"/>
          </a:p>
        </p:txBody>
      </p:sp>
      <p:sp>
        <p:nvSpPr>
          <p:cNvPr id="213" name="Google Shape;213;p28"/>
          <p:cNvSpPr/>
          <p:nvPr/>
        </p:nvSpPr>
        <p:spPr>
          <a:xfrm>
            <a:off x="457565" y="240735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14" name="Google Shape;214;p28"/>
          <p:cNvSpPr txBox="1">
            <a:spLocks noGrp="1"/>
          </p:cNvSpPr>
          <p:nvPr>
            <p:ph type="body" idx="1"/>
          </p:nvPr>
        </p:nvSpPr>
        <p:spPr>
          <a:xfrm>
            <a:off x="948700" y="2205600"/>
            <a:ext cx="2832900" cy="1290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400"/>
              <a:t>Membership card Tiers are strongly linked with customer demographics as well</a:t>
            </a:r>
            <a:endParaRPr sz="1400"/>
          </a:p>
        </p:txBody>
      </p:sp>
      <p:sp>
        <p:nvSpPr>
          <p:cNvPr id="215" name="Google Shape;215;p28"/>
          <p:cNvSpPr/>
          <p:nvPr/>
        </p:nvSpPr>
        <p:spPr>
          <a:xfrm>
            <a:off x="457565" y="349650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16" name="Google Shape;216;p28"/>
          <p:cNvSpPr/>
          <p:nvPr/>
        </p:nvSpPr>
        <p:spPr>
          <a:xfrm>
            <a:off x="5302265" y="133425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4</a:t>
            </a:r>
            <a:endParaRPr sz="800" b="1">
              <a:solidFill>
                <a:srgbClr val="FFFFFF"/>
              </a:solidFill>
            </a:endParaRPr>
          </a:p>
        </p:txBody>
      </p:sp>
      <p:sp>
        <p:nvSpPr>
          <p:cNvPr id="217" name="Google Shape;217;p28"/>
          <p:cNvSpPr txBox="1">
            <a:spLocks noGrp="1"/>
          </p:cNvSpPr>
          <p:nvPr>
            <p:ph type="body" idx="1"/>
          </p:nvPr>
        </p:nvSpPr>
        <p:spPr>
          <a:xfrm>
            <a:off x="5791875" y="2319300"/>
            <a:ext cx="2832900" cy="897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400"/>
              <a:t>A promotion’s media type could not be predicted using customer demographics</a:t>
            </a:r>
            <a:endParaRPr sz="1400"/>
          </a:p>
        </p:txBody>
      </p:sp>
      <p:sp>
        <p:nvSpPr>
          <p:cNvPr id="218" name="Google Shape;218;p28"/>
          <p:cNvSpPr txBox="1">
            <a:spLocks noGrp="1"/>
          </p:cNvSpPr>
          <p:nvPr>
            <p:ph type="body" idx="1"/>
          </p:nvPr>
        </p:nvSpPr>
        <p:spPr>
          <a:xfrm>
            <a:off x="5791875" y="1165350"/>
            <a:ext cx="2832900" cy="897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400"/>
              <a:t>Store characteristics such  (square feet, store cost, coffee bar, etc.) were strong predictors of store sales</a:t>
            </a:r>
            <a:endParaRPr sz="1400"/>
          </a:p>
        </p:txBody>
      </p:sp>
      <p:sp>
        <p:nvSpPr>
          <p:cNvPr id="219" name="Google Shape;219;p28"/>
          <p:cNvSpPr txBox="1">
            <a:spLocks noGrp="1"/>
          </p:cNvSpPr>
          <p:nvPr>
            <p:ph type="body" idx="1"/>
          </p:nvPr>
        </p:nvSpPr>
        <p:spPr>
          <a:xfrm>
            <a:off x="948700" y="3395775"/>
            <a:ext cx="2832900" cy="1290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400"/>
              <a:t>There’s no relationship between different promotions (ie: Bag Stuffers, You Save Days, etc) and the type of product sold.  </a:t>
            </a:r>
            <a:endParaRPr sz="1400"/>
          </a:p>
        </p:txBody>
      </p:sp>
      <p:sp>
        <p:nvSpPr>
          <p:cNvPr id="220" name="Google Shape;220;p28"/>
          <p:cNvSpPr/>
          <p:nvPr/>
        </p:nvSpPr>
        <p:spPr>
          <a:xfrm>
            <a:off x="5302265" y="240735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5</a:t>
            </a:r>
            <a:endParaRPr sz="800" b="1">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9"/>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226" name="Google Shape;226;p29"/>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227" name="Google Shape;227;p29"/>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228" name="Google Shape;228;p29"/>
          <p:cNvPicPr preferRelativeResize="0"/>
          <p:nvPr/>
        </p:nvPicPr>
        <p:blipFill>
          <a:blip r:embed="rId4">
            <a:alphaModFix/>
          </a:blip>
          <a:stretch>
            <a:fillRect/>
          </a:stretch>
        </p:blipFill>
        <p:spPr>
          <a:xfrm>
            <a:off x="82700" y="508975"/>
            <a:ext cx="8965002" cy="47639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0"/>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234" name="Google Shape;234;p30"/>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235" name="Google Shape;235;p30"/>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236" name="Google Shape;236;p30"/>
          <p:cNvPicPr preferRelativeResize="0"/>
          <p:nvPr/>
        </p:nvPicPr>
        <p:blipFill>
          <a:blip r:embed="rId4">
            <a:alphaModFix/>
          </a:blip>
          <a:stretch>
            <a:fillRect/>
          </a:stretch>
        </p:blipFill>
        <p:spPr>
          <a:xfrm>
            <a:off x="143900" y="439400"/>
            <a:ext cx="8963650" cy="4758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31"/>
          <p:cNvPicPr preferRelativeResize="0"/>
          <p:nvPr/>
        </p:nvPicPr>
        <p:blipFill>
          <a:blip r:embed="rId3">
            <a:alphaModFix/>
          </a:blip>
          <a:stretch>
            <a:fillRect/>
          </a:stretch>
        </p:blipFill>
        <p:spPr>
          <a:xfrm>
            <a:off x="98350" y="728900"/>
            <a:ext cx="8839204" cy="4173589"/>
          </a:xfrm>
          <a:prstGeom prst="rect">
            <a:avLst/>
          </a:prstGeom>
          <a:noFill/>
          <a:ln>
            <a:noFill/>
          </a:ln>
        </p:spPr>
      </p:pic>
      <p:sp>
        <p:nvSpPr>
          <p:cNvPr id="242" name="Google Shape;242;p31"/>
          <p:cNvSpPr txBox="1"/>
          <p:nvPr/>
        </p:nvSpPr>
        <p:spPr>
          <a:xfrm>
            <a:off x="153225" y="162525"/>
            <a:ext cx="6098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800">
                <a:latin typeface="Proxima Nova"/>
                <a:ea typeface="Proxima Nova"/>
                <a:cs typeface="Proxima Nova"/>
                <a:sym typeface="Proxima Nova"/>
              </a:rPr>
              <a:t>Data Visualizations</a:t>
            </a:r>
            <a:endParaRPr sz="2800">
              <a:solidFill>
                <a:schemeClr val="dk1"/>
              </a:solidFill>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2"/>
          <p:cNvSpPr txBox="1"/>
          <p:nvPr/>
        </p:nvSpPr>
        <p:spPr>
          <a:xfrm>
            <a:off x="216275" y="1108350"/>
            <a:ext cx="224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48" name="Google Shape;248;p32"/>
          <p:cNvSpPr txBox="1">
            <a:spLocks noGrp="1"/>
          </p:cNvSpPr>
          <p:nvPr>
            <p:ph type="title" idx="4294967295"/>
          </p:nvPr>
        </p:nvSpPr>
        <p:spPr>
          <a:xfrm>
            <a:off x="0" y="0"/>
            <a:ext cx="3415500" cy="1034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solidFill>
                  <a:srgbClr val="000000"/>
                </a:solidFill>
              </a:rPr>
              <a:t>Data Visualizations</a:t>
            </a:r>
            <a:endParaRPr/>
          </a:p>
        </p:txBody>
      </p:sp>
      <p:pic>
        <p:nvPicPr>
          <p:cNvPr id="249" name="Google Shape;249;p32"/>
          <p:cNvPicPr preferRelativeResize="0"/>
          <p:nvPr/>
        </p:nvPicPr>
        <p:blipFill>
          <a:blip r:embed="rId3">
            <a:alphaModFix/>
          </a:blip>
          <a:stretch>
            <a:fillRect/>
          </a:stretch>
        </p:blipFill>
        <p:spPr>
          <a:xfrm>
            <a:off x="0" y="497000"/>
            <a:ext cx="9144003" cy="4205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pic>
        <p:nvPicPr>
          <p:cNvPr id="254" name="Google Shape;254;p33"/>
          <p:cNvPicPr preferRelativeResize="0"/>
          <p:nvPr/>
        </p:nvPicPr>
        <p:blipFill>
          <a:blip r:embed="rId3">
            <a:alphaModFix/>
          </a:blip>
          <a:stretch>
            <a:fillRect/>
          </a:stretch>
        </p:blipFill>
        <p:spPr>
          <a:xfrm>
            <a:off x="0" y="0"/>
            <a:ext cx="8839199" cy="46582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4"/>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260" name="Google Shape;260;p34"/>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261" name="Google Shape;261;p34"/>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262" name="Google Shape;262;p34"/>
          <p:cNvPicPr preferRelativeResize="0"/>
          <p:nvPr/>
        </p:nvPicPr>
        <p:blipFill>
          <a:blip r:embed="rId4">
            <a:alphaModFix/>
          </a:blip>
          <a:stretch>
            <a:fillRect/>
          </a:stretch>
        </p:blipFill>
        <p:spPr>
          <a:xfrm>
            <a:off x="90175" y="508975"/>
            <a:ext cx="8963650" cy="46345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5"/>
          <p:cNvSpPr txBox="1"/>
          <p:nvPr/>
        </p:nvSpPr>
        <p:spPr>
          <a:xfrm>
            <a:off x="2523375" y="1193175"/>
            <a:ext cx="4643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Proxima Nova"/>
              <a:ea typeface="Proxima Nova"/>
              <a:cs typeface="Proxima Nova"/>
              <a:sym typeface="Proxima Nova"/>
            </a:endParaRPr>
          </a:p>
        </p:txBody>
      </p:sp>
      <p:sp>
        <p:nvSpPr>
          <p:cNvPr id="268" name="Google Shape;268;p35"/>
          <p:cNvSpPr txBox="1"/>
          <p:nvPr/>
        </p:nvSpPr>
        <p:spPr>
          <a:xfrm>
            <a:off x="419225" y="145125"/>
            <a:ext cx="48855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u="sng">
                <a:solidFill>
                  <a:schemeClr val="hlink"/>
                </a:solidFill>
                <a:hlinkClick r:id="rId3"/>
              </a:rPr>
              <a:t>Food Mart Media Cost, Promotions and Sales</a:t>
            </a:r>
            <a:endParaRPr>
              <a:latin typeface="Proxima Nova"/>
              <a:ea typeface="Proxima Nova"/>
              <a:cs typeface="Proxima Nova"/>
              <a:sym typeface="Proxima Nova"/>
            </a:endParaRPr>
          </a:p>
        </p:txBody>
      </p:sp>
      <p:pic>
        <p:nvPicPr>
          <p:cNvPr id="269" name="Google Shape;269;p35"/>
          <p:cNvPicPr preferRelativeResize="0"/>
          <p:nvPr/>
        </p:nvPicPr>
        <p:blipFill>
          <a:blip r:embed="rId4">
            <a:alphaModFix/>
          </a:blip>
          <a:stretch>
            <a:fillRect/>
          </a:stretch>
        </p:blipFill>
        <p:spPr>
          <a:xfrm>
            <a:off x="152400" y="862625"/>
            <a:ext cx="8159425" cy="41284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pic>
        <p:nvPicPr>
          <p:cNvPr id="274" name="Google Shape;274;p36"/>
          <p:cNvPicPr preferRelativeResize="0"/>
          <p:nvPr/>
        </p:nvPicPr>
        <p:blipFill>
          <a:blip r:embed="rId3">
            <a:alphaModFix/>
          </a:blip>
          <a:stretch>
            <a:fillRect/>
          </a:stretch>
        </p:blipFill>
        <p:spPr>
          <a:xfrm>
            <a:off x="152400" y="152400"/>
            <a:ext cx="7620000" cy="4286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cxnSp>
        <p:nvCxnSpPr>
          <p:cNvPr id="106" name="Google Shape;106;p19"/>
          <p:cNvCxnSpPr>
            <a:stCxn id="107" idx="2"/>
            <a:endCxn id="108" idx="0"/>
          </p:cNvCxnSpPr>
          <p:nvPr/>
        </p:nvCxnSpPr>
        <p:spPr>
          <a:xfrm rot="-5400000" flipH="1">
            <a:off x="3636350" y="1294000"/>
            <a:ext cx="1383600" cy="219300"/>
          </a:xfrm>
          <a:prstGeom prst="bentConnector3">
            <a:avLst>
              <a:gd name="adj1" fmla="val 50001"/>
            </a:avLst>
          </a:prstGeom>
          <a:noFill/>
          <a:ln w="19050" cap="flat" cmpd="sng">
            <a:solidFill>
              <a:srgbClr val="C2C2C2"/>
            </a:solidFill>
            <a:prstDash val="solid"/>
            <a:miter lim="8000"/>
            <a:headEnd type="none" w="sm" len="sm"/>
            <a:tailEnd type="none" w="sm" len="sm"/>
          </a:ln>
        </p:spPr>
      </p:cxnSp>
      <p:cxnSp>
        <p:nvCxnSpPr>
          <p:cNvPr id="109" name="Google Shape;109;p19"/>
          <p:cNvCxnSpPr>
            <a:stCxn id="110" idx="0"/>
            <a:endCxn id="107" idx="2"/>
          </p:cNvCxnSpPr>
          <p:nvPr/>
        </p:nvCxnSpPr>
        <p:spPr>
          <a:xfrm rot="-5400000">
            <a:off x="2573100" y="449975"/>
            <a:ext cx="1383600" cy="1907400"/>
          </a:xfrm>
          <a:prstGeom prst="bentConnector3">
            <a:avLst>
              <a:gd name="adj1" fmla="val 50001"/>
            </a:avLst>
          </a:prstGeom>
          <a:noFill/>
          <a:ln w="19050" cap="flat" cmpd="sng">
            <a:solidFill>
              <a:srgbClr val="C2C2C2"/>
            </a:solidFill>
            <a:prstDash val="solid"/>
            <a:miter lim="8000"/>
            <a:headEnd type="none" w="sm" len="sm"/>
            <a:tailEnd type="none" w="sm" len="sm"/>
          </a:ln>
        </p:spPr>
      </p:cxnSp>
      <p:cxnSp>
        <p:nvCxnSpPr>
          <p:cNvPr id="111" name="Google Shape;111;p19"/>
          <p:cNvCxnSpPr>
            <a:stCxn id="112" idx="2"/>
            <a:endCxn id="113" idx="0"/>
          </p:cNvCxnSpPr>
          <p:nvPr/>
        </p:nvCxnSpPr>
        <p:spPr>
          <a:xfrm rot="-5400000" flipH="1">
            <a:off x="2990100" y="2800325"/>
            <a:ext cx="677700" cy="600"/>
          </a:xfrm>
          <a:prstGeom prst="bentConnector3">
            <a:avLst>
              <a:gd name="adj1" fmla="val 50008"/>
            </a:avLst>
          </a:prstGeom>
          <a:noFill/>
          <a:ln w="19050" cap="flat" cmpd="sng">
            <a:solidFill>
              <a:srgbClr val="C2C2C2"/>
            </a:solidFill>
            <a:prstDash val="solid"/>
            <a:miter lim="8000"/>
            <a:headEnd type="none" w="sm" len="sm"/>
            <a:tailEnd type="none" w="sm" len="sm"/>
          </a:ln>
        </p:spPr>
      </p:cxnSp>
      <p:cxnSp>
        <p:nvCxnSpPr>
          <p:cNvPr id="114" name="Google Shape;114;p19"/>
          <p:cNvCxnSpPr>
            <a:stCxn id="115" idx="0"/>
            <a:endCxn id="110" idx="2"/>
          </p:cNvCxnSpPr>
          <p:nvPr/>
        </p:nvCxnSpPr>
        <p:spPr>
          <a:xfrm rot="5400000" flipH="1">
            <a:off x="1731775" y="3041188"/>
            <a:ext cx="1451100" cy="292200"/>
          </a:xfrm>
          <a:prstGeom prst="bentConnector3">
            <a:avLst>
              <a:gd name="adj1" fmla="val 12629"/>
            </a:avLst>
          </a:prstGeom>
          <a:noFill/>
          <a:ln w="19050" cap="flat" cmpd="sng">
            <a:solidFill>
              <a:srgbClr val="C2C2C2"/>
            </a:solidFill>
            <a:prstDash val="solid"/>
            <a:miter lim="8000"/>
            <a:headEnd type="none" w="sm" len="sm"/>
            <a:tailEnd type="none" w="sm" len="sm"/>
          </a:ln>
        </p:spPr>
      </p:cxnSp>
      <p:cxnSp>
        <p:nvCxnSpPr>
          <p:cNvPr id="116" name="Google Shape;116;p19"/>
          <p:cNvCxnSpPr>
            <a:stCxn id="117" idx="2"/>
            <a:endCxn id="118" idx="0"/>
          </p:cNvCxnSpPr>
          <p:nvPr/>
        </p:nvCxnSpPr>
        <p:spPr>
          <a:xfrm rot="-5400000" flipH="1">
            <a:off x="5331750" y="2868875"/>
            <a:ext cx="805800" cy="600"/>
          </a:xfrm>
          <a:prstGeom prst="bentConnector3">
            <a:avLst>
              <a:gd name="adj1" fmla="val 49991"/>
            </a:avLst>
          </a:prstGeom>
          <a:noFill/>
          <a:ln w="19050" cap="flat" cmpd="sng">
            <a:solidFill>
              <a:srgbClr val="C2C2C2"/>
            </a:solidFill>
            <a:prstDash val="solid"/>
            <a:miter lim="8000"/>
            <a:headEnd type="none" w="sm" len="sm"/>
            <a:tailEnd type="none" w="sm" len="sm"/>
          </a:ln>
        </p:spPr>
      </p:cxnSp>
      <p:cxnSp>
        <p:nvCxnSpPr>
          <p:cNvPr id="119" name="Google Shape;119;p19"/>
          <p:cNvCxnSpPr>
            <a:stCxn id="120" idx="0"/>
            <a:endCxn id="108" idx="2"/>
          </p:cNvCxnSpPr>
          <p:nvPr/>
        </p:nvCxnSpPr>
        <p:spPr>
          <a:xfrm rot="-5400000">
            <a:off x="3203550" y="3217313"/>
            <a:ext cx="1989600" cy="478800"/>
          </a:xfrm>
          <a:prstGeom prst="bentConnector3">
            <a:avLst>
              <a:gd name="adj1" fmla="val 25408"/>
            </a:avLst>
          </a:prstGeom>
          <a:noFill/>
          <a:ln w="19050" cap="flat" cmpd="sng">
            <a:solidFill>
              <a:srgbClr val="C2C2C2"/>
            </a:solidFill>
            <a:prstDash val="solid"/>
            <a:miter lim="8000"/>
            <a:headEnd type="none" w="sm" len="sm"/>
            <a:tailEnd type="none" w="sm" len="sm"/>
          </a:ln>
        </p:spPr>
      </p:cxnSp>
      <p:sp>
        <p:nvSpPr>
          <p:cNvPr id="107" name="Google Shape;107;p19"/>
          <p:cNvSpPr txBox="1"/>
          <p:nvPr/>
        </p:nvSpPr>
        <p:spPr>
          <a:xfrm>
            <a:off x="3448250" y="345550"/>
            <a:ext cx="15405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Homepage</a:t>
            </a:r>
            <a:endParaRPr sz="1000">
              <a:solidFill>
                <a:srgbClr val="A72A1E"/>
              </a:solidFill>
              <a:latin typeface="Roboto"/>
              <a:ea typeface="Roboto"/>
              <a:cs typeface="Roboto"/>
              <a:sym typeface="Roboto"/>
            </a:endParaRPr>
          </a:p>
        </p:txBody>
      </p:sp>
      <p:sp>
        <p:nvSpPr>
          <p:cNvPr id="110" name="Google Shape;110;p19"/>
          <p:cNvSpPr txBox="1"/>
          <p:nvPr/>
        </p:nvSpPr>
        <p:spPr>
          <a:xfrm>
            <a:off x="1794600" y="2095475"/>
            <a:ext cx="10332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Data Source</a:t>
            </a:r>
            <a:endParaRPr sz="1000">
              <a:solidFill>
                <a:srgbClr val="A72A1E"/>
              </a:solidFill>
              <a:latin typeface="Roboto"/>
              <a:ea typeface="Roboto"/>
              <a:cs typeface="Roboto"/>
              <a:sym typeface="Roboto"/>
            </a:endParaRPr>
          </a:p>
        </p:txBody>
      </p:sp>
      <p:sp>
        <p:nvSpPr>
          <p:cNvPr id="108" name="Google Shape;108;p19"/>
          <p:cNvSpPr txBox="1"/>
          <p:nvPr/>
        </p:nvSpPr>
        <p:spPr>
          <a:xfrm>
            <a:off x="4007313" y="2095475"/>
            <a:ext cx="8607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Database</a:t>
            </a:r>
            <a:endParaRPr sz="1000">
              <a:solidFill>
                <a:srgbClr val="A72A1E"/>
              </a:solidFill>
              <a:latin typeface="Roboto"/>
              <a:ea typeface="Roboto"/>
              <a:cs typeface="Roboto"/>
              <a:sym typeface="Roboto"/>
            </a:endParaRPr>
          </a:p>
        </p:txBody>
      </p:sp>
      <p:sp>
        <p:nvSpPr>
          <p:cNvPr id="118" name="Google Shape;118;p19"/>
          <p:cNvSpPr txBox="1"/>
          <p:nvPr/>
        </p:nvSpPr>
        <p:spPr>
          <a:xfrm>
            <a:off x="4965300" y="3271925"/>
            <a:ext cx="15381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Tableau dashboard</a:t>
            </a:r>
            <a:endParaRPr sz="1000">
              <a:solidFill>
                <a:srgbClr val="A72A1E"/>
              </a:solidFill>
              <a:latin typeface="Roboto"/>
              <a:ea typeface="Roboto"/>
              <a:cs typeface="Roboto"/>
              <a:sym typeface="Roboto"/>
            </a:endParaRPr>
          </a:p>
        </p:txBody>
      </p:sp>
      <p:sp>
        <p:nvSpPr>
          <p:cNvPr id="113" name="Google Shape;113;p19"/>
          <p:cNvSpPr txBox="1"/>
          <p:nvPr/>
        </p:nvSpPr>
        <p:spPr>
          <a:xfrm>
            <a:off x="2559600" y="3139588"/>
            <a:ext cx="15381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Machine learning codes</a:t>
            </a:r>
            <a:endParaRPr sz="1000">
              <a:solidFill>
                <a:srgbClr val="A72A1E"/>
              </a:solidFill>
              <a:latin typeface="Roboto"/>
              <a:ea typeface="Roboto"/>
              <a:cs typeface="Roboto"/>
              <a:sym typeface="Roboto"/>
            </a:endParaRPr>
          </a:p>
          <a:p>
            <a:pPr marL="0" lvl="0" indent="0" algn="ctr" rtl="0">
              <a:spcBef>
                <a:spcPts val="0"/>
              </a:spcBef>
              <a:spcAft>
                <a:spcPts val="0"/>
              </a:spcAft>
              <a:buNone/>
            </a:pPr>
            <a:r>
              <a:rPr lang="en-GB" sz="1000">
                <a:solidFill>
                  <a:srgbClr val="A72A1E"/>
                </a:solidFill>
                <a:latin typeface="Roboto"/>
                <a:ea typeface="Roboto"/>
                <a:cs typeface="Roboto"/>
                <a:sym typeface="Roboto"/>
              </a:rPr>
              <a:t>GitHub links</a:t>
            </a:r>
            <a:endParaRPr sz="1000">
              <a:solidFill>
                <a:srgbClr val="A72A1E"/>
              </a:solidFill>
              <a:latin typeface="Roboto"/>
              <a:ea typeface="Roboto"/>
              <a:cs typeface="Roboto"/>
              <a:sym typeface="Roboto"/>
            </a:endParaRPr>
          </a:p>
        </p:txBody>
      </p:sp>
      <p:sp>
        <p:nvSpPr>
          <p:cNvPr id="115" name="Google Shape;115;p19"/>
          <p:cNvSpPr txBox="1"/>
          <p:nvPr/>
        </p:nvSpPr>
        <p:spPr>
          <a:xfrm>
            <a:off x="1834375" y="3912838"/>
            <a:ext cx="15381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Kaggle dataset</a:t>
            </a:r>
            <a:endParaRPr sz="1000">
              <a:solidFill>
                <a:srgbClr val="A72A1E"/>
              </a:solidFill>
              <a:latin typeface="Roboto"/>
              <a:ea typeface="Roboto"/>
              <a:cs typeface="Roboto"/>
              <a:sym typeface="Roboto"/>
            </a:endParaRPr>
          </a:p>
        </p:txBody>
      </p:sp>
      <p:cxnSp>
        <p:nvCxnSpPr>
          <p:cNvPr id="121" name="Google Shape;121;p19"/>
          <p:cNvCxnSpPr>
            <a:stCxn id="107" idx="2"/>
            <a:endCxn id="117" idx="0"/>
          </p:cNvCxnSpPr>
          <p:nvPr/>
        </p:nvCxnSpPr>
        <p:spPr>
          <a:xfrm rot="-5400000" flipH="1">
            <a:off x="4276250" y="654100"/>
            <a:ext cx="1400400" cy="1515900"/>
          </a:xfrm>
          <a:prstGeom prst="bentConnector3">
            <a:avLst>
              <a:gd name="adj1" fmla="val 50001"/>
            </a:avLst>
          </a:prstGeom>
          <a:noFill/>
          <a:ln w="19050" cap="flat" cmpd="sng">
            <a:solidFill>
              <a:srgbClr val="C2C2C2"/>
            </a:solidFill>
            <a:prstDash val="solid"/>
            <a:miter lim="8000"/>
            <a:headEnd type="none" w="sm" len="sm"/>
            <a:tailEnd type="none" w="sm" len="sm"/>
          </a:ln>
        </p:spPr>
      </p:cxnSp>
      <p:cxnSp>
        <p:nvCxnSpPr>
          <p:cNvPr id="122" name="Google Shape;122;p19"/>
          <p:cNvCxnSpPr>
            <a:stCxn id="110" idx="2"/>
            <a:endCxn id="123" idx="0"/>
          </p:cNvCxnSpPr>
          <p:nvPr/>
        </p:nvCxnSpPr>
        <p:spPr>
          <a:xfrm rot="5400000">
            <a:off x="942900" y="2544575"/>
            <a:ext cx="1451100" cy="1285500"/>
          </a:xfrm>
          <a:prstGeom prst="bentConnector3">
            <a:avLst>
              <a:gd name="adj1" fmla="val 86872"/>
            </a:avLst>
          </a:prstGeom>
          <a:noFill/>
          <a:ln w="19050" cap="flat" cmpd="sng">
            <a:solidFill>
              <a:srgbClr val="C2C2C2"/>
            </a:solidFill>
            <a:prstDash val="solid"/>
            <a:miter lim="8000"/>
            <a:headEnd type="none" w="sm" len="sm"/>
            <a:tailEnd type="none" w="sm" len="sm"/>
          </a:ln>
        </p:spPr>
      </p:cxnSp>
      <p:cxnSp>
        <p:nvCxnSpPr>
          <p:cNvPr id="124" name="Google Shape;124;p19"/>
          <p:cNvCxnSpPr>
            <a:stCxn id="125" idx="0"/>
            <a:endCxn id="126" idx="2"/>
          </p:cNvCxnSpPr>
          <p:nvPr/>
        </p:nvCxnSpPr>
        <p:spPr>
          <a:xfrm rot="-5400000">
            <a:off x="864875" y="2692475"/>
            <a:ext cx="462300" cy="600"/>
          </a:xfrm>
          <a:prstGeom prst="bentConnector3">
            <a:avLst>
              <a:gd name="adj1" fmla="val 49984"/>
            </a:avLst>
          </a:prstGeom>
          <a:noFill/>
          <a:ln w="19050" cap="flat" cmpd="sng">
            <a:solidFill>
              <a:srgbClr val="C2C2C2"/>
            </a:solidFill>
            <a:prstDash val="solid"/>
            <a:miter lim="8000"/>
            <a:headEnd type="none" w="sm" len="sm"/>
            <a:tailEnd type="none" w="sm" len="sm"/>
          </a:ln>
        </p:spPr>
      </p:cxnSp>
      <p:cxnSp>
        <p:nvCxnSpPr>
          <p:cNvPr id="127" name="Google Shape;127;p19"/>
          <p:cNvCxnSpPr>
            <a:endCxn id="108" idx="2"/>
          </p:cNvCxnSpPr>
          <p:nvPr/>
        </p:nvCxnSpPr>
        <p:spPr>
          <a:xfrm rot="5400000" flipH="1">
            <a:off x="3999213" y="2900225"/>
            <a:ext cx="1982100" cy="1105200"/>
          </a:xfrm>
          <a:prstGeom prst="bentConnector3">
            <a:avLst>
              <a:gd name="adj1" fmla="val 25119"/>
            </a:avLst>
          </a:prstGeom>
          <a:noFill/>
          <a:ln w="19050" cap="flat" cmpd="sng">
            <a:solidFill>
              <a:srgbClr val="C2C2C2"/>
            </a:solidFill>
            <a:prstDash val="solid"/>
            <a:miter lim="8000"/>
            <a:headEnd type="none" w="sm" len="sm"/>
            <a:tailEnd type="none" w="sm" len="sm"/>
          </a:ln>
        </p:spPr>
      </p:cxnSp>
      <p:sp>
        <p:nvSpPr>
          <p:cNvPr id="128" name="Google Shape;128;p19"/>
          <p:cNvSpPr txBox="1"/>
          <p:nvPr/>
        </p:nvSpPr>
        <p:spPr>
          <a:xfrm>
            <a:off x="2877900" y="986925"/>
            <a:ext cx="1219800" cy="3540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A72A1E"/>
                </a:solidFill>
                <a:latin typeface="Roboto"/>
                <a:ea typeface="Roboto"/>
                <a:cs typeface="Roboto"/>
                <a:sym typeface="Roboto"/>
              </a:rPr>
              <a:t>Project Overview</a:t>
            </a:r>
            <a:endParaRPr sz="1000">
              <a:solidFill>
                <a:srgbClr val="A72A1E"/>
              </a:solidFill>
              <a:latin typeface="Roboto"/>
              <a:ea typeface="Roboto"/>
              <a:cs typeface="Roboto"/>
              <a:sym typeface="Roboto"/>
            </a:endParaRPr>
          </a:p>
        </p:txBody>
      </p:sp>
      <p:sp>
        <p:nvSpPr>
          <p:cNvPr id="126" name="Google Shape;126;p19"/>
          <p:cNvSpPr txBox="1"/>
          <p:nvPr/>
        </p:nvSpPr>
        <p:spPr>
          <a:xfrm>
            <a:off x="546575" y="2095475"/>
            <a:ext cx="10983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A72A1E"/>
                </a:solidFill>
                <a:latin typeface="Roboto"/>
                <a:ea typeface="Roboto"/>
                <a:cs typeface="Roboto"/>
                <a:sym typeface="Roboto"/>
              </a:rPr>
              <a:t>About FoodMart</a:t>
            </a:r>
            <a:endParaRPr sz="1000">
              <a:solidFill>
                <a:srgbClr val="A72A1E"/>
              </a:solidFill>
              <a:latin typeface="Roboto"/>
              <a:ea typeface="Roboto"/>
              <a:cs typeface="Roboto"/>
              <a:sym typeface="Roboto"/>
            </a:endParaRPr>
          </a:p>
        </p:txBody>
      </p:sp>
      <p:sp>
        <p:nvSpPr>
          <p:cNvPr id="112" name="Google Shape;112;p19"/>
          <p:cNvSpPr txBox="1"/>
          <p:nvPr/>
        </p:nvSpPr>
        <p:spPr>
          <a:xfrm>
            <a:off x="3010350" y="2095475"/>
            <a:ext cx="6366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Model</a:t>
            </a:r>
            <a:endParaRPr sz="1000">
              <a:solidFill>
                <a:srgbClr val="A72A1E"/>
              </a:solidFill>
              <a:latin typeface="Roboto"/>
              <a:ea typeface="Roboto"/>
              <a:cs typeface="Roboto"/>
              <a:sym typeface="Roboto"/>
            </a:endParaRPr>
          </a:p>
        </p:txBody>
      </p:sp>
      <p:sp>
        <p:nvSpPr>
          <p:cNvPr id="129" name="Google Shape;129;p19"/>
          <p:cNvSpPr txBox="1"/>
          <p:nvPr/>
        </p:nvSpPr>
        <p:spPr>
          <a:xfrm>
            <a:off x="4801850" y="4443875"/>
            <a:ext cx="15381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New Tables</a:t>
            </a:r>
            <a:endParaRPr sz="1000">
              <a:solidFill>
                <a:srgbClr val="A72A1E"/>
              </a:solidFill>
              <a:latin typeface="Roboto"/>
              <a:ea typeface="Roboto"/>
              <a:cs typeface="Roboto"/>
              <a:sym typeface="Roboto"/>
            </a:endParaRPr>
          </a:p>
          <a:p>
            <a:pPr marL="0" lvl="0" indent="0" algn="ctr" rtl="0">
              <a:spcBef>
                <a:spcPts val="0"/>
              </a:spcBef>
              <a:spcAft>
                <a:spcPts val="0"/>
              </a:spcAft>
              <a:buNone/>
            </a:pPr>
            <a:r>
              <a:rPr lang="en-GB" sz="1000">
                <a:solidFill>
                  <a:srgbClr val="A72A1E"/>
                </a:solidFill>
                <a:latin typeface="Roboto"/>
                <a:ea typeface="Roboto"/>
                <a:cs typeface="Roboto"/>
                <a:sym typeface="Roboto"/>
              </a:rPr>
              <a:t>Stored in GitHub</a:t>
            </a:r>
            <a:endParaRPr sz="1000">
              <a:solidFill>
                <a:srgbClr val="A72A1E"/>
              </a:solidFill>
              <a:latin typeface="Roboto"/>
              <a:ea typeface="Roboto"/>
              <a:cs typeface="Roboto"/>
              <a:sym typeface="Roboto"/>
            </a:endParaRPr>
          </a:p>
        </p:txBody>
      </p:sp>
      <p:sp>
        <p:nvSpPr>
          <p:cNvPr id="120" name="Google Shape;120;p19"/>
          <p:cNvSpPr txBox="1"/>
          <p:nvPr/>
        </p:nvSpPr>
        <p:spPr>
          <a:xfrm>
            <a:off x="3189900" y="4451513"/>
            <a:ext cx="15381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A72A1E"/>
                </a:solidFill>
                <a:latin typeface="Roboto"/>
                <a:ea typeface="Roboto"/>
                <a:cs typeface="Roboto"/>
                <a:sym typeface="Roboto"/>
              </a:rPr>
              <a:t>Code for building tables</a:t>
            </a:r>
            <a:endParaRPr sz="1000">
              <a:solidFill>
                <a:srgbClr val="A72A1E"/>
              </a:solidFill>
              <a:latin typeface="Roboto"/>
              <a:ea typeface="Roboto"/>
              <a:cs typeface="Roboto"/>
              <a:sym typeface="Roboto"/>
            </a:endParaRPr>
          </a:p>
          <a:p>
            <a:pPr marL="0" lvl="0" indent="0" algn="l" rtl="0">
              <a:spcBef>
                <a:spcPts val="0"/>
              </a:spcBef>
              <a:spcAft>
                <a:spcPts val="0"/>
              </a:spcAft>
              <a:buNone/>
            </a:pPr>
            <a:r>
              <a:rPr lang="en-GB" sz="1000">
                <a:solidFill>
                  <a:srgbClr val="A72A1E"/>
                </a:solidFill>
                <a:latin typeface="Roboto"/>
                <a:ea typeface="Roboto"/>
                <a:cs typeface="Roboto"/>
                <a:sym typeface="Roboto"/>
              </a:rPr>
              <a:t>GitHub link</a:t>
            </a:r>
            <a:endParaRPr sz="1000">
              <a:solidFill>
                <a:srgbClr val="A72A1E"/>
              </a:solidFill>
              <a:latin typeface="Roboto"/>
              <a:ea typeface="Roboto"/>
              <a:cs typeface="Roboto"/>
              <a:sym typeface="Roboto"/>
            </a:endParaRPr>
          </a:p>
        </p:txBody>
      </p:sp>
      <p:sp>
        <p:nvSpPr>
          <p:cNvPr id="125" name="Google Shape;125;p19"/>
          <p:cNvSpPr txBox="1"/>
          <p:nvPr/>
        </p:nvSpPr>
        <p:spPr>
          <a:xfrm>
            <a:off x="326675" y="2923925"/>
            <a:ext cx="15381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Wikipedia</a:t>
            </a:r>
            <a:endParaRPr sz="1000">
              <a:solidFill>
                <a:srgbClr val="A72A1E"/>
              </a:solidFill>
              <a:latin typeface="Roboto"/>
              <a:ea typeface="Roboto"/>
              <a:cs typeface="Roboto"/>
              <a:sym typeface="Roboto"/>
            </a:endParaRPr>
          </a:p>
        </p:txBody>
      </p:sp>
      <p:sp>
        <p:nvSpPr>
          <p:cNvPr id="117" name="Google Shape;117;p19"/>
          <p:cNvSpPr txBox="1"/>
          <p:nvPr/>
        </p:nvSpPr>
        <p:spPr>
          <a:xfrm>
            <a:off x="5228400" y="2112275"/>
            <a:ext cx="1011900" cy="3540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A72A1E"/>
                </a:solidFill>
                <a:latin typeface="Roboto"/>
                <a:ea typeface="Roboto"/>
                <a:cs typeface="Roboto"/>
                <a:sym typeface="Roboto"/>
              </a:rPr>
              <a:t>Visualization</a:t>
            </a:r>
            <a:endParaRPr sz="1000">
              <a:solidFill>
                <a:srgbClr val="A72A1E"/>
              </a:solidFill>
              <a:latin typeface="Roboto"/>
              <a:ea typeface="Roboto"/>
              <a:cs typeface="Roboto"/>
              <a:sym typeface="Roboto"/>
            </a:endParaRPr>
          </a:p>
        </p:txBody>
      </p:sp>
      <p:sp>
        <p:nvSpPr>
          <p:cNvPr id="130" name="Google Shape;130;p19"/>
          <p:cNvSpPr txBox="1"/>
          <p:nvPr/>
        </p:nvSpPr>
        <p:spPr>
          <a:xfrm>
            <a:off x="6744300" y="2112275"/>
            <a:ext cx="1011900" cy="3540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A72A1E"/>
                </a:solidFill>
                <a:latin typeface="Roboto"/>
                <a:ea typeface="Roboto"/>
                <a:cs typeface="Roboto"/>
                <a:sym typeface="Roboto"/>
              </a:rPr>
              <a:t>About Us</a:t>
            </a:r>
            <a:endParaRPr sz="1000">
              <a:solidFill>
                <a:srgbClr val="A72A1E"/>
              </a:solidFill>
              <a:latin typeface="Roboto"/>
              <a:ea typeface="Roboto"/>
              <a:cs typeface="Roboto"/>
              <a:sym typeface="Roboto"/>
            </a:endParaRPr>
          </a:p>
        </p:txBody>
      </p:sp>
      <p:sp>
        <p:nvSpPr>
          <p:cNvPr id="131" name="Google Shape;131;p19"/>
          <p:cNvSpPr txBox="1"/>
          <p:nvPr/>
        </p:nvSpPr>
        <p:spPr>
          <a:xfrm>
            <a:off x="4303650" y="986925"/>
            <a:ext cx="1011900" cy="3540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A72A1E"/>
                </a:solidFill>
                <a:latin typeface="Roboto"/>
                <a:ea typeface="Roboto"/>
                <a:cs typeface="Roboto"/>
                <a:sym typeface="Roboto"/>
              </a:rPr>
              <a:t>Summary</a:t>
            </a:r>
            <a:endParaRPr sz="1000">
              <a:solidFill>
                <a:srgbClr val="A72A1E"/>
              </a:solidFill>
              <a:latin typeface="Roboto"/>
              <a:ea typeface="Roboto"/>
              <a:cs typeface="Roboto"/>
              <a:sym typeface="Roboto"/>
            </a:endParaRPr>
          </a:p>
        </p:txBody>
      </p:sp>
      <p:cxnSp>
        <p:nvCxnSpPr>
          <p:cNvPr id="132" name="Google Shape;132;p19"/>
          <p:cNvCxnSpPr>
            <a:stCxn id="130" idx="0"/>
            <a:endCxn id="107" idx="2"/>
          </p:cNvCxnSpPr>
          <p:nvPr/>
        </p:nvCxnSpPr>
        <p:spPr>
          <a:xfrm rot="5400000" flipH="1">
            <a:off x="5034150" y="-103825"/>
            <a:ext cx="1400400" cy="3031800"/>
          </a:xfrm>
          <a:prstGeom prst="bentConnector3">
            <a:avLst>
              <a:gd name="adj1" fmla="val 50001"/>
            </a:avLst>
          </a:prstGeom>
          <a:noFill/>
          <a:ln w="19050" cap="flat" cmpd="sng">
            <a:solidFill>
              <a:srgbClr val="C2C2C2"/>
            </a:solidFill>
            <a:prstDash val="solid"/>
            <a:miter lim="8000"/>
            <a:headEnd type="none" w="sm" len="sm"/>
            <a:tailEnd type="none" w="sm" len="sm"/>
          </a:ln>
        </p:spPr>
      </p:cxnSp>
      <p:cxnSp>
        <p:nvCxnSpPr>
          <p:cNvPr id="133" name="Google Shape;133;p19"/>
          <p:cNvCxnSpPr>
            <a:stCxn id="112" idx="0"/>
            <a:endCxn id="107" idx="2"/>
          </p:cNvCxnSpPr>
          <p:nvPr/>
        </p:nvCxnSpPr>
        <p:spPr>
          <a:xfrm rot="-5400000">
            <a:off x="3081750" y="958775"/>
            <a:ext cx="1383600" cy="889800"/>
          </a:xfrm>
          <a:prstGeom prst="bentConnector3">
            <a:avLst>
              <a:gd name="adj1" fmla="val 50001"/>
            </a:avLst>
          </a:prstGeom>
          <a:noFill/>
          <a:ln w="19050" cap="flat" cmpd="sng">
            <a:solidFill>
              <a:srgbClr val="C2C2C2"/>
            </a:solidFill>
            <a:prstDash val="solid"/>
            <a:miter lim="8000"/>
            <a:headEnd type="none" w="sm" len="sm"/>
            <a:tailEnd type="none" w="sm" len="sm"/>
          </a:ln>
        </p:spPr>
      </p:cxnSp>
      <p:cxnSp>
        <p:nvCxnSpPr>
          <p:cNvPr id="134" name="Google Shape;134;p19"/>
          <p:cNvCxnSpPr>
            <a:stCxn id="126" idx="0"/>
            <a:endCxn id="107" idx="2"/>
          </p:cNvCxnSpPr>
          <p:nvPr/>
        </p:nvCxnSpPr>
        <p:spPr>
          <a:xfrm rot="-5400000">
            <a:off x="1965275" y="-157675"/>
            <a:ext cx="1383600" cy="3122700"/>
          </a:xfrm>
          <a:prstGeom prst="bentConnector3">
            <a:avLst>
              <a:gd name="adj1" fmla="val 50001"/>
            </a:avLst>
          </a:prstGeom>
          <a:noFill/>
          <a:ln w="19050" cap="flat" cmpd="sng">
            <a:solidFill>
              <a:srgbClr val="C2C2C2"/>
            </a:solidFill>
            <a:prstDash val="solid"/>
            <a:miter lim="8000"/>
            <a:headEnd type="none" w="sm" len="sm"/>
            <a:tailEnd type="none" w="sm" len="sm"/>
          </a:ln>
        </p:spPr>
      </p:cxnSp>
      <p:sp>
        <p:nvSpPr>
          <p:cNvPr id="123" name="Google Shape;123;p19"/>
          <p:cNvSpPr txBox="1"/>
          <p:nvPr/>
        </p:nvSpPr>
        <p:spPr>
          <a:xfrm>
            <a:off x="256500" y="3912838"/>
            <a:ext cx="15381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Dataset Sample </a:t>
            </a:r>
            <a:endParaRPr sz="1000">
              <a:solidFill>
                <a:srgbClr val="A72A1E"/>
              </a:solidFill>
              <a:latin typeface="Roboto"/>
              <a:ea typeface="Roboto"/>
              <a:cs typeface="Roboto"/>
              <a:sym typeface="Roboto"/>
            </a:endParaRPr>
          </a:p>
          <a:p>
            <a:pPr marL="0" lvl="0" indent="0" algn="ctr" rtl="0">
              <a:spcBef>
                <a:spcPts val="0"/>
              </a:spcBef>
              <a:spcAft>
                <a:spcPts val="0"/>
              </a:spcAft>
              <a:buNone/>
            </a:pPr>
            <a:r>
              <a:rPr lang="en-GB" sz="1000">
                <a:solidFill>
                  <a:srgbClr val="A72A1E"/>
                </a:solidFill>
                <a:latin typeface="Roboto"/>
                <a:ea typeface="Roboto"/>
                <a:cs typeface="Roboto"/>
                <a:sym typeface="Roboto"/>
              </a:rPr>
              <a:t>Filter search</a:t>
            </a:r>
            <a:endParaRPr sz="1000">
              <a:solidFill>
                <a:srgbClr val="A72A1E"/>
              </a:solidFill>
              <a:latin typeface="Roboto"/>
              <a:ea typeface="Roboto"/>
              <a:cs typeface="Roboto"/>
              <a:sym typeface="Roboto"/>
            </a:endParaRPr>
          </a:p>
        </p:txBody>
      </p:sp>
      <p:sp>
        <p:nvSpPr>
          <p:cNvPr id="135" name="Google Shape;135;p19"/>
          <p:cNvSpPr txBox="1"/>
          <p:nvPr/>
        </p:nvSpPr>
        <p:spPr>
          <a:xfrm>
            <a:off x="6481200" y="3912850"/>
            <a:ext cx="1538100" cy="366300"/>
          </a:xfrm>
          <a:prstGeom prst="rect">
            <a:avLst/>
          </a:prstGeom>
          <a:noFill/>
          <a:ln w="1905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A72A1E"/>
                </a:solidFill>
                <a:latin typeface="Roboto"/>
                <a:ea typeface="Roboto"/>
                <a:cs typeface="Roboto"/>
                <a:sym typeface="Roboto"/>
              </a:rPr>
              <a:t>Team member </a:t>
            </a:r>
            <a:endParaRPr sz="1000">
              <a:solidFill>
                <a:srgbClr val="A72A1E"/>
              </a:solidFill>
              <a:latin typeface="Roboto"/>
              <a:ea typeface="Roboto"/>
              <a:cs typeface="Roboto"/>
              <a:sym typeface="Roboto"/>
            </a:endParaRPr>
          </a:p>
          <a:p>
            <a:pPr marL="0" lvl="0" indent="0" algn="ctr" rtl="0">
              <a:spcBef>
                <a:spcPts val="0"/>
              </a:spcBef>
              <a:spcAft>
                <a:spcPts val="0"/>
              </a:spcAft>
              <a:buNone/>
            </a:pPr>
            <a:r>
              <a:rPr lang="en-GB" sz="1000">
                <a:solidFill>
                  <a:srgbClr val="A72A1E"/>
                </a:solidFill>
                <a:latin typeface="Roboto"/>
                <a:ea typeface="Roboto"/>
                <a:cs typeface="Roboto"/>
                <a:sym typeface="Roboto"/>
              </a:rPr>
              <a:t>social media</a:t>
            </a:r>
            <a:endParaRPr sz="1000">
              <a:solidFill>
                <a:srgbClr val="A72A1E"/>
              </a:solidFill>
              <a:latin typeface="Roboto"/>
              <a:ea typeface="Roboto"/>
              <a:cs typeface="Roboto"/>
              <a:sym typeface="Roboto"/>
            </a:endParaRPr>
          </a:p>
        </p:txBody>
      </p:sp>
      <p:cxnSp>
        <p:nvCxnSpPr>
          <p:cNvPr id="136" name="Google Shape;136;p19"/>
          <p:cNvCxnSpPr>
            <a:stCxn id="130" idx="2"/>
            <a:endCxn id="135" idx="0"/>
          </p:cNvCxnSpPr>
          <p:nvPr/>
        </p:nvCxnSpPr>
        <p:spPr>
          <a:xfrm rot="-5400000" flipH="1">
            <a:off x="6527250" y="3189275"/>
            <a:ext cx="1446600" cy="600"/>
          </a:xfrm>
          <a:prstGeom prst="bentConnector3">
            <a:avLst>
              <a:gd name="adj1" fmla="val 49999"/>
            </a:avLst>
          </a:prstGeom>
          <a:noFill/>
          <a:ln w="19050" cap="flat" cmpd="sng">
            <a:solidFill>
              <a:srgbClr val="C2C2C2"/>
            </a:solidFill>
            <a:prstDash val="solid"/>
            <a:miter lim="8000"/>
            <a:headEnd type="none" w="sm" len="sm"/>
            <a:tailEnd type="none" w="sm" len="sm"/>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79" name="Google Shape;279;p37"/>
          <p:cNvPicPr preferRelativeResize="0"/>
          <p:nvPr/>
        </p:nvPicPr>
        <p:blipFill>
          <a:blip r:embed="rId3">
            <a:alphaModFix/>
          </a:blip>
          <a:stretch>
            <a:fillRect/>
          </a:stretch>
        </p:blipFill>
        <p:spPr>
          <a:xfrm>
            <a:off x="379476" y="0"/>
            <a:ext cx="8385048"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8"/>
          <p:cNvSpPr txBox="1">
            <a:spLocks noGrp="1"/>
          </p:cNvSpPr>
          <p:nvPr>
            <p:ph type="body" idx="1"/>
          </p:nvPr>
        </p:nvSpPr>
        <p:spPr>
          <a:xfrm>
            <a:off x="2351375" y="11121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85" name="Google Shape;285;p38"/>
          <p:cNvPicPr preferRelativeResize="0"/>
          <p:nvPr/>
        </p:nvPicPr>
        <p:blipFill>
          <a:blip r:embed="rId3">
            <a:alphaModFix/>
          </a:blip>
          <a:stretch>
            <a:fillRect/>
          </a:stretch>
        </p:blipFill>
        <p:spPr>
          <a:xfrm>
            <a:off x="762000" y="428625"/>
            <a:ext cx="7620000" cy="42862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9"/>
          <p:cNvSpPr txBox="1">
            <a:spLocks noGrp="1"/>
          </p:cNvSpPr>
          <p:nvPr>
            <p:ph type="body" idx="1"/>
          </p:nvPr>
        </p:nvSpPr>
        <p:spPr>
          <a:xfrm>
            <a:off x="2329900" y="1402775"/>
            <a:ext cx="1981800" cy="3166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291" name="Google Shape;291;p39"/>
          <p:cNvSpPr txBox="1">
            <a:spLocks noGrp="1"/>
          </p:cNvSpPr>
          <p:nvPr>
            <p:ph type="body" idx="2"/>
          </p:nvPr>
        </p:nvSpPr>
        <p:spPr>
          <a:xfrm>
            <a:off x="4832400" y="1491450"/>
            <a:ext cx="2294400" cy="3077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92" name="Google Shape;292;p39"/>
          <p:cNvPicPr preferRelativeResize="0"/>
          <p:nvPr/>
        </p:nvPicPr>
        <p:blipFill>
          <a:blip r:embed="rId3">
            <a:alphaModFix/>
          </a:blip>
          <a:stretch>
            <a:fillRect/>
          </a:stretch>
        </p:blipFill>
        <p:spPr>
          <a:xfrm>
            <a:off x="762000" y="428625"/>
            <a:ext cx="7620000" cy="4286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297" name="Google Shape;297;p40"/>
          <p:cNvPicPr preferRelativeResize="0"/>
          <p:nvPr/>
        </p:nvPicPr>
        <p:blipFill>
          <a:blip r:embed="rId3">
            <a:alphaModFix/>
          </a:blip>
          <a:stretch>
            <a:fillRect/>
          </a:stretch>
        </p:blipFill>
        <p:spPr>
          <a:xfrm>
            <a:off x="152400" y="152400"/>
            <a:ext cx="7888158" cy="48387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41"/>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303" name="Google Shape;303;p41"/>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304" name="Google Shape;304;p41"/>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305" name="Google Shape;305;p41"/>
          <p:cNvPicPr preferRelativeResize="0"/>
          <p:nvPr/>
        </p:nvPicPr>
        <p:blipFill>
          <a:blip r:embed="rId4">
            <a:alphaModFix/>
          </a:blip>
          <a:stretch>
            <a:fillRect/>
          </a:stretch>
        </p:blipFill>
        <p:spPr>
          <a:xfrm>
            <a:off x="82700" y="384925"/>
            <a:ext cx="8965002" cy="47585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42"/>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311" name="Google Shape;311;p42"/>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312" name="Google Shape;312;p42"/>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313" name="Google Shape;313;p42"/>
          <p:cNvPicPr preferRelativeResize="0"/>
          <p:nvPr/>
        </p:nvPicPr>
        <p:blipFill>
          <a:blip r:embed="rId4">
            <a:alphaModFix/>
          </a:blip>
          <a:stretch>
            <a:fillRect/>
          </a:stretch>
        </p:blipFill>
        <p:spPr>
          <a:xfrm>
            <a:off x="89500" y="453025"/>
            <a:ext cx="8965002" cy="46291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43"/>
          <p:cNvSpPr txBox="1">
            <a:spLocks noGrp="1"/>
          </p:cNvSpPr>
          <p:nvPr>
            <p:ph type="title"/>
          </p:nvPr>
        </p:nvSpPr>
        <p:spPr>
          <a:xfrm>
            <a:off x="728344" y="1318650"/>
            <a:ext cx="2207700" cy="559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Team</a:t>
            </a:r>
            <a:endParaRPr b="0"/>
          </a:p>
        </p:txBody>
      </p:sp>
      <p:sp>
        <p:nvSpPr>
          <p:cNvPr id="319" name="Google Shape;319;p43"/>
          <p:cNvSpPr txBox="1">
            <a:spLocks noGrp="1"/>
          </p:cNvSpPr>
          <p:nvPr>
            <p:ph type="body" idx="1"/>
          </p:nvPr>
        </p:nvSpPr>
        <p:spPr>
          <a:xfrm>
            <a:off x="2075650" y="1999350"/>
            <a:ext cx="2447100" cy="3026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1400" b="1"/>
              <a:t>Stella Kahachatryan</a:t>
            </a:r>
            <a:endParaRPr sz="1400" b="1"/>
          </a:p>
          <a:p>
            <a:pPr marL="0" lvl="0" indent="0" algn="l" rtl="0">
              <a:spcBef>
                <a:spcPts val="1200"/>
              </a:spcBef>
              <a:spcAft>
                <a:spcPts val="0"/>
              </a:spcAft>
              <a:buNone/>
            </a:pPr>
            <a:r>
              <a:rPr lang="en-GB" sz="1400" b="1"/>
              <a:t>Gian Marcelin</a:t>
            </a:r>
            <a:endParaRPr sz="1400" b="1"/>
          </a:p>
          <a:p>
            <a:pPr marL="0" lvl="0" indent="0" algn="l" rtl="0">
              <a:spcBef>
                <a:spcPts val="1200"/>
              </a:spcBef>
              <a:spcAft>
                <a:spcPts val="0"/>
              </a:spcAft>
              <a:buNone/>
            </a:pPr>
            <a:r>
              <a:rPr lang="en-GB" sz="1400" b="1"/>
              <a:t>Carlos Morales</a:t>
            </a:r>
            <a:endParaRPr sz="1400" b="1"/>
          </a:p>
          <a:p>
            <a:pPr marL="0" lvl="0" indent="0" algn="l" rtl="0">
              <a:spcBef>
                <a:spcPts val="1200"/>
              </a:spcBef>
              <a:spcAft>
                <a:spcPts val="0"/>
              </a:spcAft>
              <a:buNone/>
            </a:pPr>
            <a:r>
              <a:rPr lang="en-GB" sz="1400" b="1"/>
              <a:t>Berns Piffard</a:t>
            </a:r>
            <a:endParaRPr sz="1400" b="1"/>
          </a:p>
          <a:p>
            <a:pPr marL="0" lvl="0" indent="0" algn="l" rtl="0">
              <a:spcBef>
                <a:spcPts val="1200"/>
              </a:spcBef>
              <a:spcAft>
                <a:spcPts val="0"/>
              </a:spcAft>
              <a:buNone/>
            </a:pPr>
            <a:r>
              <a:rPr lang="en-GB" sz="1400" b="1"/>
              <a:t>Celine Wang</a:t>
            </a:r>
            <a:endParaRPr sz="1400" b="1"/>
          </a:p>
          <a:p>
            <a:pPr marL="0" lvl="0" indent="0" algn="l" rtl="0">
              <a:spcBef>
                <a:spcPts val="1200"/>
              </a:spcBef>
              <a:spcAft>
                <a:spcPts val="0"/>
              </a:spcAft>
              <a:buNone/>
            </a:pPr>
            <a:r>
              <a:rPr lang="en-GB" sz="1400" b="1"/>
              <a:t>Hilda Hernandez</a:t>
            </a:r>
            <a:endParaRPr sz="1400" b="1"/>
          </a:p>
          <a:p>
            <a:pPr marL="0" lvl="0" indent="0" algn="l" rtl="0">
              <a:lnSpc>
                <a:spcPct val="100000"/>
              </a:lnSpc>
              <a:spcBef>
                <a:spcPts val="1200"/>
              </a:spcBef>
              <a:spcAft>
                <a:spcPts val="0"/>
              </a:spcAft>
              <a:buNone/>
            </a:pPr>
            <a:endParaRPr sz="1400" b="1">
              <a:solidFill>
                <a:srgbClr val="000000"/>
              </a:solidFill>
            </a:endParaRPr>
          </a:p>
          <a:p>
            <a:pPr marL="0" lvl="0" indent="0" algn="l" rtl="0">
              <a:lnSpc>
                <a:spcPct val="100000"/>
              </a:lnSpc>
              <a:spcBef>
                <a:spcPts val="0"/>
              </a:spcBef>
              <a:spcAft>
                <a:spcPts val="0"/>
              </a:spcAft>
              <a:buNone/>
            </a:pPr>
            <a:endParaRPr sz="1400" b="1">
              <a:solidFill>
                <a:srgbClr val="000000"/>
              </a:solidFill>
            </a:endParaRPr>
          </a:p>
        </p:txBody>
      </p:sp>
      <p:sp>
        <p:nvSpPr>
          <p:cNvPr id="320" name="Google Shape;320;p43"/>
          <p:cNvSpPr txBox="1"/>
          <p:nvPr/>
        </p:nvSpPr>
        <p:spPr>
          <a:xfrm>
            <a:off x="3275370" y="3902663"/>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600" b="1">
                <a:solidFill>
                  <a:srgbClr val="FFFFFF"/>
                </a:solidFill>
              </a:rPr>
              <a:t>CEO</a:t>
            </a:r>
            <a:endParaRPr sz="600" b="1">
              <a:solidFill>
                <a:srgbClr val="FFFFFF"/>
              </a:solidFill>
            </a:endParaRPr>
          </a:p>
        </p:txBody>
      </p:sp>
      <p:sp>
        <p:nvSpPr>
          <p:cNvPr id="321" name="Google Shape;321;p43"/>
          <p:cNvSpPr txBox="1"/>
          <p:nvPr/>
        </p:nvSpPr>
        <p:spPr>
          <a:xfrm>
            <a:off x="5230277"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600" b="1">
                <a:solidFill>
                  <a:srgbClr val="FFFFFF"/>
                </a:solidFill>
              </a:rPr>
              <a:t>CFO</a:t>
            </a:r>
            <a:endParaRPr sz="600" b="1">
              <a:solidFill>
                <a:srgbClr val="FFFFFF"/>
              </a:solidFill>
            </a:endParaRPr>
          </a:p>
        </p:txBody>
      </p:sp>
      <p:sp>
        <p:nvSpPr>
          <p:cNvPr id="322" name="Google Shape;322;p43"/>
          <p:cNvSpPr txBox="1"/>
          <p:nvPr/>
        </p:nvSpPr>
        <p:spPr>
          <a:xfrm>
            <a:off x="5230277"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rgbClr val="FFFFFF"/>
                </a:solidFill>
                <a:latin typeface="Lato"/>
                <a:ea typeface="Lato"/>
                <a:cs typeface="Lato"/>
                <a:sym typeface="Lato"/>
              </a:rPr>
              <a:t>Vinny Viewer</a:t>
            </a:r>
            <a:endParaRPr>
              <a:solidFill>
                <a:srgbClr val="FFFFFF"/>
              </a:solidFill>
            </a:endParaRPr>
          </a:p>
        </p:txBody>
      </p:sp>
      <p:sp>
        <p:nvSpPr>
          <p:cNvPr id="323" name="Google Shape;323;p43"/>
          <p:cNvSpPr txBox="1"/>
          <p:nvPr/>
        </p:nvSpPr>
        <p:spPr>
          <a:xfrm>
            <a:off x="7252904"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600" b="1">
                <a:solidFill>
                  <a:srgbClr val="FFFFFF"/>
                </a:solidFill>
              </a:rPr>
              <a:t>Sales Director</a:t>
            </a:r>
            <a:endParaRPr sz="600" b="1">
              <a:solidFill>
                <a:srgbClr val="FFFFFF"/>
              </a:solidFill>
            </a:endParaRPr>
          </a:p>
        </p:txBody>
      </p:sp>
      <p:sp>
        <p:nvSpPr>
          <p:cNvPr id="324" name="Google Shape;324;p43"/>
          <p:cNvSpPr txBox="1"/>
          <p:nvPr/>
        </p:nvSpPr>
        <p:spPr>
          <a:xfrm>
            <a:off x="7252929"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rgbClr val="FFFFFF"/>
                </a:solidFill>
                <a:latin typeface="Lato"/>
                <a:ea typeface="Lato"/>
                <a:cs typeface="Lato"/>
                <a:sym typeface="Lato"/>
              </a:rPr>
              <a:t>Wendy Writer</a:t>
            </a:r>
            <a:endParaRPr>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4"/>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142" name="Google Shape;142;p20"/>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43" name="Google Shape;143;p20"/>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144" name="Google Shape;144;p20"/>
          <p:cNvPicPr preferRelativeResize="0"/>
          <p:nvPr/>
        </p:nvPicPr>
        <p:blipFill>
          <a:blip r:embed="rId4">
            <a:alphaModFix/>
          </a:blip>
          <a:stretch>
            <a:fillRect/>
          </a:stretch>
        </p:blipFill>
        <p:spPr>
          <a:xfrm>
            <a:off x="108575" y="508975"/>
            <a:ext cx="8895949" cy="46345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150" name="Google Shape;150;p21"/>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51" name="Google Shape;151;p21"/>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152" name="Google Shape;152;p21"/>
          <p:cNvPicPr preferRelativeResize="0"/>
          <p:nvPr/>
        </p:nvPicPr>
        <p:blipFill>
          <a:blip r:embed="rId4">
            <a:alphaModFix/>
          </a:blip>
          <a:stretch>
            <a:fillRect/>
          </a:stretch>
        </p:blipFill>
        <p:spPr>
          <a:xfrm>
            <a:off x="0" y="508975"/>
            <a:ext cx="9144003" cy="46345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2"/>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158" name="Google Shape;158;p22"/>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59" name="Google Shape;159;p22"/>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160" name="Google Shape;160;p22"/>
          <p:cNvPicPr preferRelativeResize="0"/>
          <p:nvPr/>
        </p:nvPicPr>
        <p:blipFill>
          <a:blip r:embed="rId4">
            <a:alphaModFix/>
          </a:blip>
          <a:stretch>
            <a:fillRect/>
          </a:stretch>
        </p:blipFill>
        <p:spPr>
          <a:xfrm>
            <a:off x="259975" y="424700"/>
            <a:ext cx="8807598" cy="46401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3"/>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166" name="Google Shape;166;p23"/>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67" name="Google Shape;167;p23"/>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168" name="Google Shape;168;p23"/>
          <p:cNvPicPr preferRelativeResize="0"/>
          <p:nvPr/>
        </p:nvPicPr>
        <p:blipFill>
          <a:blip r:embed="rId4">
            <a:alphaModFix/>
          </a:blip>
          <a:stretch>
            <a:fillRect/>
          </a:stretch>
        </p:blipFill>
        <p:spPr>
          <a:xfrm>
            <a:off x="89500" y="508975"/>
            <a:ext cx="8965002" cy="45595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4"/>
          <p:cNvSpPr txBox="1">
            <a:spLocks noGrp="1"/>
          </p:cNvSpPr>
          <p:nvPr>
            <p:ph type="title"/>
          </p:nvPr>
        </p:nvSpPr>
        <p:spPr>
          <a:xfrm>
            <a:off x="855150" y="512025"/>
            <a:ext cx="17382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DataBase</a:t>
            </a:r>
            <a:endParaRPr/>
          </a:p>
        </p:txBody>
      </p:sp>
      <p:pic>
        <p:nvPicPr>
          <p:cNvPr id="174" name="Google Shape;174;p24"/>
          <p:cNvPicPr preferRelativeResize="0"/>
          <p:nvPr/>
        </p:nvPicPr>
        <p:blipFill>
          <a:blip r:embed="rId3">
            <a:alphaModFix/>
          </a:blip>
          <a:stretch>
            <a:fillRect/>
          </a:stretch>
        </p:blipFill>
        <p:spPr>
          <a:xfrm>
            <a:off x="278125" y="1325325"/>
            <a:ext cx="6300524" cy="3283899"/>
          </a:xfrm>
          <a:prstGeom prst="rect">
            <a:avLst/>
          </a:prstGeom>
          <a:noFill/>
          <a:ln>
            <a:noFill/>
          </a:ln>
        </p:spPr>
      </p:pic>
      <p:sp>
        <p:nvSpPr>
          <p:cNvPr id="175" name="Google Shape;175;p24"/>
          <p:cNvSpPr txBox="1"/>
          <p:nvPr/>
        </p:nvSpPr>
        <p:spPr>
          <a:xfrm>
            <a:off x="6399300" y="1722200"/>
            <a:ext cx="2744700" cy="1262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Lato"/>
              <a:buChar char="●"/>
            </a:pPr>
            <a:r>
              <a:rPr lang="en-GB">
                <a:latin typeface="Lato"/>
                <a:ea typeface="Lato"/>
                <a:cs typeface="Lato"/>
                <a:sym typeface="Lato"/>
              </a:rPr>
              <a:t>Database : SQL</a:t>
            </a: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SQL - &gt; Jupyter Notebook</a:t>
            </a: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5 Tables </a:t>
            </a: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Joins to create new Tables</a:t>
            </a:r>
            <a:endParaRPr>
              <a:latin typeface="Lato"/>
              <a:ea typeface="Lato"/>
              <a:cs typeface="Lato"/>
              <a:sym typeface="Lato"/>
            </a:endParaRPr>
          </a:p>
          <a:p>
            <a:pPr marL="457200" lvl="0" indent="-317500" algn="l" rtl="0">
              <a:spcBef>
                <a:spcPts val="0"/>
              </a:spcBef>
              <a:spcAft>
                <a:spcPts val="0"/>
              </a:spcAft>
              <a:buSzPts val="1400"/>
              <a:buFont typeface="Lato"/>
              <a:buChar char="●"/>
            </a:pPr>
            <a:r>
              <a:rPr lang="en-GB">
                <a:latin typeface="Lato"/>
                <a:ea typeface="Lato"/>
                <a:cs typeface="Lato"/>
                <a:sym typeface="Lato"/>
              </a:rPr>
              <a:t>Foreign Key Columns</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5"/>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181" name="Google Shape;181;p25"/>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82" name="Google Shape;182;p25"/>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183" name="Google Shape;183;p25"/>
          <p:cNvPicPr preferRelativeResize="0"/>
          <p:nvPr/>
        </p:nvPicPr>
        <p:blipFill>
          <a:blip r:embed="rId4">
            <a:alphaModFix/>
          </a:blip>
          <a:stretch>
            <a:fillRect/>
          </a:stretch>
        </p:blipFill>
        <p:spPr>
          <a:xfrm>
            <a:off x="0" y="403950"/>
            <a:ext cx="9144003" cy="47395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a:spLocks noGrp="1"/>
          </p:cNvSpPr>
          <p:nvPr>
            <p:ph type="title"/>
          </p:nvPr>
        </p:nvSpPr>
        <p:spPr>
          <a:xfrm>
            <a:off x="3467450" y="175075"/>
            <a:ext cx="3076200" cy="3339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600"/>
              </a:spcAft>
              <a:buNone/>
            </a:pPr>
            <a:r>
              <a:rPr lang="en-GB" sz="1150">
                <a:solidFill>
                  <a:schemeClr val="hlink"/>
                </a:solidFill>
                <a:uFill>
                  <a:noFill/>
                </a:uFill>
                <a:latin typeface="Arial"/>
                <a:ea typeface="Arial"/>
                <a:cs typeface="Arial"/>
                <a:sym typeface="Arial"/>
                <a:hlinkClick r:id="rId3"/>
              </a:rPr>
              <a:t>https://foodmart-app.herokuapp.com</a:t>
            </a:r>
            <a:endParaRPr/>
          </a:p>
        </p:txBody>
      </p:sp>
      <p:sp>
        <p:nvSpPr>
          <p:cNvPr id="189" name="Google Shape;189;p26"/>
          <p:cNvSpPr txBox="1">
            <a:spLocks noGrp="1"/>
          </p:cNvSpPr>
          <p:nvPr>
            <p:ph type="body" idx="1"/>
          </p:nvPr>
        </p:nvSpPr>
        <p:spPr>
          <a:xfrm>
            <a:off x="372850" y="868550"/>
            <a:ext cx="8384700" cy="4064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90" name="Google Shape;190;p26"/>
          <p:cNvSpPr txBox="1"/>
          <p:nvPr/>
        </p:nvSpPr>
        <p:spPr>
          <a:xfrm>
            <a:off x="472825" y="0"/>
            <a:ext cx="3361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b="1">
                <a:solidFill>
                  <a:schemeClr val="dk2"/>
                </a:solidFill>
                <a:latin typeface="Raleway"/>
                <a:ea typeface="Raleway"/>
                <a:cs typeface="Raleway"/>
                <a:sym typeface="Raleway"/>
              </a:rPr>
              <a:t>Webpage library</a:t>
            </a:r>
            <a:endParaRPr>
              <a:latin typeface="Raleway"/>
              <a:ea typeface="Raleway"/>
              <a:cs typeface="Raleway"/>
              <a:sym typeface="Raleway"/>
            </a:endParaRPr>
          </a:p>
        </p:txBody>
      </p:sp>
      <p:pic>
        <p:nvPicPr>
          <p:cNvPr id="191" name="Google Shape;191;p26"/>
          <p:cNvPicPr preferRelativeResize="0"/>
          <p:nvPr/>
        </p:nvPicPr>
        <p:blipFill>
          <a:blip r:embed="rId4">
            <a:alphaModFix/>
          </a:blip>
          <a:stretch>
            <a:fillRect/>
          </a:stretch>
        </p:blipFill>
        <p:spPr>
          <a:xfrm>
            <a:off x="89500" y="508975"/>
            <a:ext cx="8965002" cy="4634526"/>
          </a:xfrm>
          <a:prstGeom prst="rect">
            <a:avLst/>
          </a:prstGeom>
          <a:noFill/>
          <a:ln>
            <a:noFill/>
          </a:ln>
        </p:spPr>
      </p:pic>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1137</Words>
  <Application>Microsoft Macintosh PowerPoint</Application>
  <PresentationFormat>On-screen Show (16:9)</PresentationFormat>
  <Paragraphs>131</Paragraphs>
  <Slides>27</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Roboto</vt:lpstr>
      <vt:lpstr>Proxima Nova</vt:lpstr>
      <vt:lpstr>Arial</vt:lpstr>
      <vt:lpstr>Raleway</vt:lpstr>
      <vt:lpstr>Lato</vt:lpstr>
      <vt:lpstr>Spearmint</vt:lpstr>
      <vt:lpstr>Food Mart  Media Cost Prediction &amp; Customer Segmentation </vt:lpstr>
      <vt:lpstr>PowerPoint Presentation</vt:lpstr>
      <vt:lpstr>https://foodmart-app.herokuapp.com</vt:lpstr>
      <vt:lpstr>https://foodmart-app.herokuapp.com</vt:lpstr>
      <vt:lpstr>https://foodmart-app.herokuapp.com</vt:lpstr>
      <vt:lpstr>https://foodmart-app.herokuapp.com</vt:lpstr>
      <vt:lpstr>DataBase</vt:lpstr>
      <vt:lpstr>https://foodmart-app.herokuapp.com</vt:lpstr>
      <vt:lpstr>https://foodmart-app.herokuapp.com</vt:lpstr>
      <vt:lpstr>Machine Learning Overview</vt:lpstr>
      <vt:lpstr>Machine Learning Findings</vt:lpstr>
      <vt:lpstr>https://foodmart-app.herokuapp.com</vt:lpstr>
      <vt:lpstr>https://foodmart-app.herokuapp.com</vt:lpstr>
      <vt:lpstr>PowerPoint Presentation</vt:lpstr>
      <vt:lpstr>Data Visualizations</vt:lpstr>
      <vt:lpstr>PowerPoint Presentation</vt:lpstr>
      <vt:lpstr>https://foodmart-app.herokuapp.com</vt:lpstr>
      <vt:lpstr>PowerPoint Presentation</vt:lpstr>
      <vt:lpstr>PowerPoint Presentation</vt:lpstr>
      <vt:lpstr>PowerPoint Presentation</vt:lpstr>
      <vt:lpstr>PowerPoint Presentation</vt:lpstr>
      <vt:lpstr>PowerPoint Presentation</vt:lpstr>
      <vt:lpstr>PowerPoint Presentation</vt:lpstr>
      <vt:lpstr>https://foodmart-app.herokuapp.com</vt:lpstr>
      <vt:lpstr>https://foodmart-app.herokuapp.com</vt:lpstr>
      <vt:lpstr>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Mart  Media Cost Prediction &amp; Customer Segmentation </dc:title>
  <cp:lastModifiedBy>Celine Wang</cp:lastModifiedBy>
  <cp:revision>1</cp:revision>
  <dcterms:modified xsi:type="dcterms:W3CDTF">2022-11-01T03:30:38Z</dcterms:modified>
</cp:coreProperties>
</file>